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notesMasterIdLst>
    <p:notesMasterId r:id="rId54"/>
  </p:notesMasterIdLst>
  <p:handoutMasterIdLst>
    <p:handoutMasterId r:id="rId55"/>
  </p:handoutMasterIdLst>
  <p:sldIdLst>
    <p:sldId id="358" r:id="rId2"/>
    <p:sldId id="355" r:id="rId3"/>
    <p:sldId id="353" r:id="rId4"/>
    <p:sldId id="382" r:id="rId5"/>
    <p:sldId id="385" r:id="rId6"/>
    <p:sldId id="354" r:id="rId7"/>
    <p:sldId id="381" r:id="rId8"/>
    <p:sldId id="364" r:id="rId9"/>
    <p:sldId id="366" r:id="rId10"/>
    <p:sldId id="359" r:id="rId11"/>
    <p:sldId id="408" r:id="rId12"/>
    <p:sldId id="431" r:id="rId13"/>
    <p:sldId id="430" r:id="rId14"/>
    <p:sldId id="348" r:id="rId15"/>
    <p:sldId id="389" r:id="rId16"/>
    <p:sldId id="375" r:id="rId17"/>
    <p:sldId id="409" r:id="rId18"/>
    <p:sldId id="390" r:id="rId19"/>
    <p:sldId id="415" r:id="rId20"/>
    <p:sldId id="416" r:id="rId21"/>
    <p:sldId id="391" r:id="rId22"/>
    <p:sldId id="419" r:id="rId23"/>
    <p:sldId id="420" r:id="rId24"/>
    <p:sldId id="421" r:id="rId25"/>
    <p:sldId id="412" r:id="rId26"/>
    <p:sldId id="392" r:id="rId27"/>
    <p:sldId id="424" r:id="rId28"/>
    <p:sldId id="393" r:id="rId29"/>
    <p:sldId id="387" r:id="rId30"/>
    <p:sldId id="429" r:id="rId31"/>
    <p:sldId id="394" r:id="rId32"/>
    <p:sldId id="396" r:id="rId33"/>
    <p:sldId id="395" r:id="rId34"/>
    <p:sldId id="397" r:id="rId35"/>
    <p:sldId id="410" r:id="rId36"/>
    <p:sldId id="411" r:id="rId37"/>
    <p:sldId id="398" r:id="rId38"/>
    <p:sldId id="427" r:id="rId39"/>
    <p:sldId id="428" r:id="rId40"/>
    <p:sldId id="399" r:id="rId41"/>
    <p:sldId id="400" r:id="rId42"/>
    <p:sldId id="401" r:id="rId43"/>
    <p:sldId id="404" r:id="rId44"/>
    <p:sldId id="407" r:id="rId45"/>
    <p:sldId id="405" r:id="rId46"/>
    <p:sldId id="406" r:id="rId47"/>
    <p:sldId id="402" r:id="rId48"/>
    <p:sldId id="403" r:id="rId49"/>
    <p:sldId id="374" r:id="rId50"/>
    <p:sldId id="384" r:id="rId51"/>
    <p:sldId id="386" r:id="rId52"/>
    <p:sldId id="357" r:id="rId53"/>
  </p:sldIdLst>
  <p:sldSz cx="9144000" cy="6858000" type="screen4x3"/>
  <p:notesSz cx="6735763" cy="9799638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6EAA"/>
    <a:srgbClr val="EE4ACB"/>
    <a:srgbClr val="7FB1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266" autoAdjust="0"/>
    <p:restoredTop sz="64140" autoAdjust="0"/>
  </p:normalViewPr>
  <p:slideViewPr>
    <p:cSldViewPr snapToGrid="0">
      <p:cViewPr varScale="1">
        <p:scale>
          <a:sx n="71" d="100"/>
          <a:sy n="71" d="100"/>
        </p:scale>
        <p:origin x="1656" y="72"/>
      </p:cViewPr>
      <p:guideLst/>
    </p:cSldViewPr>
  </p:slideViewPr>
  <p:outlineViewPr>
    <p:cViewPr>
      <p:scale>
        <a:sx n="33" d="100"/>
        <a:sy n="33" d="100"/>
      </p:scale>
      <p:origin x="0" y="-48"/>
    </p:cViewPr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100" d="100"/>
        <a:sy n="100" d="100"/>
      </p:scale>
      <p:origin x="0" y="-2094"/>
    </p:cViewPr>
  </p:sorterViewPr>
  <p:notesViewPr>
    <p:cSldViewPr snapToGrid="0">
      <p:cViewPr>
        <p:scale>
          <a:sx n="100" d="100"/>
          <a:sy n="100" d="100"/>
        </p:scale>
        <p:origin x="2868" y="-57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16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15373" y="0"/>
            <a:ext cx="2918831" cy="4916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2C1FBA-CF23-45CA-A289-03E32D160964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307956"/>
            <a:ext cx="2918831" cy="49168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15373" y="9307956"/>
            <a:ext cx="2918831" cy="49168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F2B0C5-C56D-47E9-BCFE-D990A940F1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37004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7.png>
</file>

<file path=ppt/media/image8.jpg>
</file>

<file path=ppt/media/image9.jp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18831" cy="4916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15373" y="0"/>
            <a:ext cx="2918831" cy="491684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966BD8-0FC1-456F-BDC6-7D0CA8E36566}" type="datetimeFigureOut">
              <a:rPr lang="zh-CN" altLang="en-US" smtClean="0"/>
              <a:t>2020/1/14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63638" y="1225550"/>
            <a:ext cx="4408487" cy="330676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73577" y="4716076"/>
            <a:ext cx="5388610" cy="385860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307956"/>
            <a:ext cx="2918831" cy="49168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15373" y="9307956"/>
            <a:ext cx="2918831" cy="49168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CFC841-E2E1-4802-8701-94EA307E94B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45986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dirty="0" smtClean="0">
                <a:latin typeface="Arial" charset="0"/>
              </a:rPr>
              <a:t>Good morning,</a:t>
            </a:r>
            <a:r>
              <a:rPr lang="en-US" altLang="zh-CN" b="0" baseline="0" dirty="0" smtClean="0">
                <a:latin typeface="Arial" charset="0"/>
              </a:rPr>
              <a:t> everyone. 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baseline="0" dirty="0" smtClean="0">
                <a:latin typeface="Arial" charset="0"/>
              </a:rPr>
              <a:t>I am Cho from </a:t>
            </a:r>
            <a:r>
              <a:rPr lang="en-US" altLang="zh-CN" b="0" baseline="0" dirty="0" smtClean="0">
                <a:latin typeface="Arial" charset="0"/>
              </a:rPr>
              <a:t>Korea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baseline="0" dirty="0" smtClean="0">
                <a:latin typeface="Arial" charset="0"/>
              </a:rPr>
              <a:t>I </a:t>
            </a:r>
            <a:r>
              <a:rPr lang="en-US" altLang="zh-CN" b="0" baseline="0" dirty="0" smtClean="0">
                <a:latin typeface="Arial" charset="0"/>
              </a:rPr>
              <a:t>will present my thesis topic, “Competition of social opinions on two-layer networks.”</a:t>
            </a:r>
            <a:br>
              <a:rPr lang="en-US" altLang="zh-CN" b="0" baseline="0" dirty="0" smtClean="0">
                <a:latin typeface="Arial" charset="0"/>
              </a:rPr>
            </a:br>
            <a:r>
              <a:rPr lang="en-US" altLang="zh-CN" b="0" baseline="0" dirty="0" smtClean="0">
                <a:latin typeface="Arial" charset="0"/>
              </a:rPr>
              <a:t>In this thesis, I have researched a competition model of social network. 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="0" baseline="0" dirty="0" smtClean="0">
                <a:latin typeface="Arial" charset="0"/>
              </a:rPr>
              <a:t>And I tried to obtain the features of a competition model by changing simulation conditions. </a:t>
            </a: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b="0" baseline="0" dirty="0" smtClean="0">
              <a:latin typeface="Arial" charset="0"/>
            </a:endParaRPr>
          </a:p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altLang="zh-CN" b="0" baseline="0" dirty="0" smtClean="0">
              <a:latin typeface="Arial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96456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Next, some indexes are provided for measuring a consensus and a state of the network.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Average state could be verified whether the consensus happen or not.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AS total means the summation of AS for all parameters.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With CI, it is measured how close the state is to a consensus.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28702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PCR </a:t>
            </a:r>
            <a:r>
              <a:rPr lang="en-US" altLang="zh-CN" baseline="0" dirty="0" smtClean="0"/>
              <a:t>is </a:t>
            </a:r>
            <a:r>
              <a:rPr lang="en-US" altLang="zh-CN" baseline="0" dirty="0" smtClean="0"/>
              <a:t>the ratio of positive consensus.</a:t>
            </a:r>
          </a:p>
          <a:p>
            <a:r>
              <a:rPr lang="en-US" altLang="zh-CN" baseline="0" dirty="0" smtClean="0"/>
              <a:t>NCR </a:t>
            </a:r>
            <a:r>
              <a:rPr lang="en-US" altLang="zh-CN" baseline="0" dirty="0" smtClean="0"/>
              <a:t>is </a:t>
            </a:r>
            <a:r>
              <a:rPr lang="en-US" altLang="zh-CN" baseline="0" dirty="0" smtClean="0"/>
              <a:t>the ratio of negative consensus. </a:t>
            </a:r>
          </a:p>
          <a:p>
            <a:r>
              <a:rPr lang="en-US" altLang="zh-CN" baseline="0" dirty="0" smtClean="0"/>
              <a:t>CR </a:t>
            </a:r>
            <a:r>
              <a:rPr lang="en-US" altLang="zh-CN" baseline="0" dirty="0" smtClean="0"/>
              <a:t>is </a:t>
            </a:r>
            <a:r>
              <a:rPr lang="en-US" altLang="zh-CN" baseline="0" dirty="0" smtClean="0"/>
              <a:t>Consensus Ratio, the summation of PCR and NCR</a:t>
            </a:r>
          </a:p>
          <a:p>
            <a:r>
              <a:rPr lang="en-US" altLang="zh-CN" baseline="0" dirty="0" smtClean="0"/>
              <a:t>Coexistence Ratio is 1-CR.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006234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figure is AS values per each step according to all parameters.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With AS index, the state of a network can be categorized into three final states, such as positive consensus, coexistence, and negative consensus.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3651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figure is CI values per each step according to all parameters.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With CI index, the state of a network can be categorized into three final states, such as a separated coexistence, mixed coexistence, and consensus.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0733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I will show you two animation of a competition model.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One </a:t>
            </a:r>
            <a:r>
              <a:rPr lang="en-US" altLang="zh-CN" baseline="0" dirty="0" smtClean="0"/>
              <a:t>makes </a:t>
            </a:r>
            <a:r>
              <a:rPr lang="en-US" altLang="zh-CN" baseline="0" dirty="0" smtClean="0"/>
              <a:t>a positive consensus.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 other </a:t>
            </a:r>
            <a:r>
              <a:rPr lang="en-US" altLang="zh-CN" baseline="0" dirty="0" smtClean="0"/>
              <a:t>makes </a:t>
            </a:r>
            <a:r>
              <a:rPr lang="en-US" altLang="zh-CN" baseline="0" dirty="0" smtClean="0"/>
              <a:t>a negative consensus.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61077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Next, Simulation results of 3 topics. </a:t>
            </a:r>
          </a:p>
          <a:p>
            <a:endParaRPr lang="en-US" altLang="zh-CN" baseline="0" dirty="0" smtClean="0"/>
          </a:p>
          <a:p>
            <a:pPr lvl="0">
              <a:spcBef>
                <a:spcPts val="300"/>
              </a:spcBef>
              <a:buClr>
                <a:srgbClr val="004098"/>
              </a:buClr>
              <a:buSzPct val="100000"/>
            </a:pPr>
            <a:r>
              <a:rPr lang="en-US" altLang="zh-CN" baseline="0" dirty="0" smtClean="0"/>
              <a:t>First, competition on a two-layer network with various structures. </a:t>
            </a:r>
          </a:p>
          <a:p>
            <a:pPr lvl="0">
              <a:spcBef>
                <a:spcPts val="300"/>
              </a:spcBef>
              <a:buClr>
                <a:srgbClr val="004098"/>
              </a:buClr>
              <a:buSzPct val="100000"/>
            </a:pPr>
            <a:r>
              <a:rPr lang="en-US" altLang="zh-CN" baseline="0" dirty="0" smtClean="0"/>
              <a:t> </a:t>
            </a:r>
          </a:p>
          <a:p>
            <a:r>
              <a:rPr lang="en-US" altLang="zh-CN" baseline="0" dirty="0" smtClean="0"/>
              <a:t>Second, competition with different updating rules.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Third, influences of key nodes on competition.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899417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First, competition on a two-layer network with various structures.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Competition on Random Regular networks.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In this model, each layer consists of a random regular network that has 2048 nodes. And each node has 5 internal edges and 1 external edge.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This model is simulated as basic model.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0310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</a:t>
            </a:r>
            <a:r>
              <a:rPr lang="en-US" altLang="zh-CN" baseline="0" dirty="0" smtClean="0"/>
              <a:t>the result </a:t>
            </a:r>
            <a:r>
              <a:rPr lang="en-US" altLang="zh-CN" baseline="0" dirty="0" smtClean="0"/>
              <a:t>of competition on Random Regular networks.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In this figure, blue area is </a:t>
            </a:r>
            <a:r>
              <a:rPr lang="en-US" altLang="zh-CN" baseline="0" dirty="0" smtClean="0"/>
              <a:t>positive </a:t>
            </a:r>
            <a:r>
              <a:rPr lang="en-US" altLang="zh-CN" baseline="0" dirty="0" smtClean="0"/>
              <a:t>consensus, red area is </a:t>
            </a:r>
            <a:r>
              <a:rPr lang="en-US" altLang="zh-CN" baseline="0" dirty="0" smtClean="0"/>
              <a:t>negative </a:t>
            </a:r>
            <a:r>
              <a:rPr lang="en-US" altLang="zh-CN" baseline="0" dirty="0" smtClean="0"/>
              <a:t>consensus, and light colored and white area is </a:t>
            </a:r>
            <a:r>
              <a:rPr lang="en-US" altLang="zh-CN" baseline="0" dirty="0" smtClean="0"/>
              <a:t>coexistence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It is recognized that there exist three final states, such as positive consensus, negative consensus, </a:t>
            </a:r>
            <a:r>
              <a:rPr lang="en-US" altLang="zh-CN" baseline="0" dirty="0" smtClean="0"/>
              <a:t>and coexistence</a:t>
            </a:r>
            <a:r>
              <a:rPr lang="en-US" altLang="zh-CN" baseline="0" dirty="0" smtClean="0"/>
              <a:t>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By using these values and figures, various models are compared with this model.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91217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Next, the simulations are implemented by changing </a:t>
            </a:r>
            <a:r>
              <a:rPr lang="en-US" altLang="zh-CN" baseline="0" dirty="0" smtClean="0"/>
              <a:t>the external degree.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This model </a:t>
            </a:r>
            <a:r>
              <a:rPr lang="en-US" altLang="zh-CN" baseline="0" dirty="0" smtClean="0"/>
              <a:t>is called as a hierarchical model. And we denote HM(n) as a hierarchical model with a level n.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For example, HM(2) means each node in layer B has 2 external </a:t>
            </a:r>
            <a:r>
              <a:rPr lang="en-US" altLang="zh-CN" baseline="0" dirty="0" smtClean="0"/>
              <a:t>edges.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439395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Various </a:t>
            </a:r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hierarchical models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are simulated. The simulation results of 8 hierarchical models</a:t>
            </a:r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are arranged. </a:t>
            </a:r>
          </a:p>
          <a:p>
            <a:endParaRPr lang="en-US" altLang="zh-CN" sz="1200" b="0" i="1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HM(2)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has the most significant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coexistence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part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</a:t>
            </a:r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HM(256)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has the most significant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consensus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part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As </a:t>
            </a:r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increased, the coexistence area is decreased and the consensus area is increased.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01349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The Contents order is like this. Background, Research</a:t>
            </a:r>
            <a:r>
              <a:rPr lang="en-US" altLang="zh-CN" baseline="0" dirty="0" smtClean="0"/>
              <a:t> Direction, </a:t>
            </a:r>
            <a:r>
              <a:rPr lang="en-US" altLang="zh-CN" dirty="0" smtClean="0"/>
              <a:t>A two-layer network model, </a:t>
            </a:r>
            <a:r>
              <a:rPr lang="en-US" altLang="zh-CN" baseline="0" dirty="0" smtClean="0"/>
              <a:t>Simulation results, summary, and discussion and future work.</a:t>
            </a:r>
            <a:endParaRPr lang="zh-CN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398873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 obtain the difference between models, we use the indexes, PCR, NCR,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and AS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total.</a:t>
            </a:r>
          </a:p>
          <a:p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 blue color bar is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PCR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, the red color bar is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NCR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, and the green color bar is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AS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total. </a:t>
            </a: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Comparing hierarchical models with the Basic model,   CR, PCR, and AS total are all increased remarkably.</a:t>
            </a:r>
          </a:p>
          <a:p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Hierarchical models have a larger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positive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consensus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area than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the basic model  </a:t>
            </a: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Moreover, Hierarchical models  have a smaller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negative consensus area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than the basic model.</a:t>
            </a:r>
          </a:p>
          <a:p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Arial" panose="020B0604020202020204" pitchFamily="34" charset="0"/>
              <a:ea typeface="+mn-ea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200" i="0" dirty="0" smtClean="0">
                <a:latin typeface="Arial" panose="020B0604020202020204" pitchFamily="34" charset="0"/>
                <a:cs typeface="Arial" panose="020B0604020202020204" pitchFamily="34" charset="0"/>
              </a:rPr>
              <a:t>I</a:t>
            </a:r>
            <a:r>
              <a:rPr lang="en-US" altLang="zh-CN" sz="1200" i="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n conclusion, hierarchical models </a:t>
            </a:r>
            <a:r>
              <a:rPr lang="en-US" altLang="zh-CN" sz="1200" i="0" dirty="0" smtClean="0">
                <a:latin typeface="Arial" panose="020B0604020202020204" pitchFamily="34" charset="0"/>
                <a:cs typeface="Arial" panose="020B0604020202020204" pitchFamily="34" charset="0"/>
              </a:rPr>
              <a:t>make it easier to have a positive consensus and harder to have a negative consensus.</a:t>
            </a:r>
          </a:p>
          <a:p>
            <a:endParaRPr lang="en-US" altLang="zh-CN" i="0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308899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Next, the simulations are implemented by changing the </a:t>
            </a:r>
            <a:r>
              <a:rPr lang="en-US" altLang="zh-CN" baseline="0" dirty="0" smtClean="0"/>
              <a:t>internal degree. </a:t>
            </a:r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To define and evaluate the influence of internal degrees, 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the internal degree on each node is switched to 2, 3, 4, or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5.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13596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First, the internal degree on layer A is </a:t>
            </a:r>
            <a:r>
              <a:rPr lang="en-US" altLang="zh-CN" baseline="0" dirty="0" smtClean="0"/>
              <a:t>changed.</a:t>
            </a:r>
            <a:endParaRPr lang="en-US" altLang="zh-CN" baseline="0" dirty="0" smtClean="0"/>
          </a:p>
          <a:p>
            <a:r>
              <a:rPr lang="en-US" altLang="zh-CN" baseline="0" dirty="0" smtClean="0"/>
              <a:t> </a:t>
            </a:r>
          </a:p>
          <a:p>
            <a:r>
              <a:rPr lang="en-US" altLang="zh-CN" baseline="0" dirty="0" smtClean="0"/>
              <a:t>The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are shown in this figure.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 largest </a:t>
            </a:r>
            <a:r>
              <a:rPr lang="en-US" altLang="zh-CN" baseline="0" dirty="0" smtClean="0"/>
              <a:t>positive </a:t>
            </a:r>
            <a:r>
              <a:rPr lang="en-US" altLang="zh-CN" baseline="0" dirty="0" smtClean="0"/>
              <a:t>consensus is RR(5)-RR(5).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 largest </a:t>
            </a:r>
            <a:r>
              <a:rPr lang="en-US" altLang="zh-CN" baseline="0" dirty="0" smtClean="0"/>
              <a:t>negative </a:t>
            </a:r>
            <a:r>
              <a:rPr lang="en-US" altLang="zh-CN" baseline="0" dirty="0" smtClean="0"/>
              <a:t>consensus is RR(2)-RR(5).</a:t>
            </a:r>
          </a:p>
          <a:p>
            <a:endParaRPr lang="en-US" altLang="zh-CN" baseline="0" dirty="0" smtClean="0"/>
          </a:p>
          <a:p>
            <a:pPr>
              <a:spcBef>
                <a:spcPts val="600"/>
              </a:spcBef>
            </a:pP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As the internal degree on layer A is increased,  the negative consensus is decreased and the positive consensus is increased. </a:t>
            </a:r>
          </a:p>
          <a:p>
            <a:pPr>
              <a:spcBef>
                <a:spcPts val="600"/>
              </a:spcBef>
            </a:pPr>
            <a:endParaRPr lang="en-US" altLang="zh-CN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internal degree on layer A tends to keep a positive state and to change a negative state into a positive state.</a:t>
            </a:r>
            <a:endParaRPr lang="en-US" altLang="zh-CN" sz="1100" dirty="0" smtClean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endParaRPr lang="en-US" altLang="zh-CN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87902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Second, the internal degree on layer B is 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changed. </a:t>
            </a:r>
            <a:endParaRPr lang="en-US" altLang="zh-CN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results 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are shown in this figure. </a:t>
            </a:r>
          </a:p>
          <a:p>
            <a:endParaRPr lang="en-US" altLang="zh-CN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The largest 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positive 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consensus is RR(5)-RR(2).</a:t>
            </a:r>
          </a:p>
          <a:p>
            <a:endParaRPr lang="en-US" altLang="zh-CN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And, all models have almost the same NCR. </a:t>
            </a:r>
          </a:p>
          <a:p>
            <a:endParaRPr lang="en-US" altLang="zh-CN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As the internal degree on layer B is increased, the positive consensus is decreased. </a:t>
            </a:r>
          </a:p>
          <a:p>
            <a:pPr>
              <a:spcBef>
                <a:spcPts val="600"/>
              </a:spcBef>
            </a:pPr>
            <a:endParaRPr lang="en-US" altLang="zh-CN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internal degree on layer B tends to hinder the positive consensus state</a:t>
            </a:r>
            <a:endParaRPr lang="en-US" altLang="zh-CN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109247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Third, the internal degrees on both layers are </a:t>
            </a:r>
            <a:r>
              <a:rPr lang="en-US" altLang="zh-CN" baseline="0" dirty="0" smtClean="0"/>
              <a:t>changed. </a:t>
            </a:r>
            <a:endParaRPr lang="en-US" altLang="zh-CN" baseline="0" dirty="0" smtClean="0"/>
          </a:p>
          <a:p>
            <a:r>
              <a:rPr lang="en-US" altLang="zh-CN" baseline="0" dirty="0" smtClean="0"/>
              <a:t> </a:t>
            </a:r>
          </a:p>
          <a:p>
            <a:r>
              <a:rPr lang="en-US" altLang="zh-CN" baseline="0" dirty="0" smtClean="0"/>
              <a:t>The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are shown in this figure.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 largest </a:t>
            </a:r>
            <a:r>
              <a:rPr lang="en-US" altLang="zh-CN" baseline="0" dirty="0" smtClean="0"/>
              <a:t>coexistence </a:t>
            </a:r>
            <a:r>
              <a:rPr lang="en-US" altLang="zh-CN" baseline="0" dirty="0" smtClean="0"/>
              <a:t>is RR(6)-RR(6).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 largest </a:t>
            </a:r>
            <a:r>
              <a:rPr lang="en-US" altLang="zh-CN" baseline="0" dirty="0" smtClean="0"/>
              <a:t>consensus </a:t>
            </a:r>
            <a:r>
              <a:rPr lang="en-US" altLang="zh-CN" baseline="0" dirty="0" smtClean="0"/>
              <a:t>is RR(2)-RR(2)</a:t>
            </a:r>
          </a:p>
          <a:p>
            <a:endParaRPr lang="en-US" altLang="zh-CN" baseline="0" dirty="0" smtClean="0"/>
          </a:p>
          <a:p>
            <a:pPr>
              <a:spcBef>
                <a:spcPts val="600"/>
              </a:spcBef>
            </a:pP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As the internal degree on both layers is increased, Consensus Ratio is inversely decreased. </a:t>
            </a:r>
          </a:p>
          <a:p>
            <a:pPr>
              <a:spcBef>
                <a:spcPts val="600"/>
              </a:spcBef>
            </a:pPr>
            <a:endParaRPr lang="en-US" altLang="zh-CN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massive internal degree on both layers</a:t>
            </a:r>
            <a:r>
              <a:rPr lang="en-US" altLang="zh-CN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makes it hard for the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</a:t>
            </a:r>
            <a:r>
              <a:rPr lang="en-US" altLang="zh-CN" baseline="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reach consensus.</a:t>
            </a:r>
            <a:endParaRPr lang="en-US" altLang="zh-CN" sz="1100" dirty="0" smtClean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634087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Related to an internal degree, several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conclusions can be arranged as this table.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First, it is easy to reach a negative consensus when the internal degree on layer A is relatively small. </a:t>
            </a:r>
          </a:p>
          <a:p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Second, it is easy to make a positive consensus when the internal degree on layer A is relatively large, and the internal degree on layer B is relatively small. </a:t>
            </a:r>
          </a:p>
          <a:p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Third, it is easy to make a coexistence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when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internal degrees on both layers are too large.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967402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Next, the simulations are implemented by changing the network types.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i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Barabasi</a:t>
            </a:r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-Albert(BA)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Random Regular(RR)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network is applied for both layers or switched on each layer. </a:t>
            </a:r>
            <a:endParaRPr lang="zh-CN" altLang="en-US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122185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4 models have the different network types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and they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are simulated. </a:t>
            </a:r>
          </a:p>
          <a:p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As shown in this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figure and table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, the 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results 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are almost the same. 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The network types make no obvious 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difference.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4400285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Conclusion for the first topic. </a:t>
            </a:r>
          </a:p>
          <a:p>
            <a:endParaRPr lang="en-US" altLang="zh-CN" baseline="0" dirty="0" smtClean="0"/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baseline="0" dirty="0" smtClean="0"/>
              <a:t>First,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both internal and external degree have a vital role for changing the state.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Second,</a:t>
            </a:r>
            <a:r>
              <a:rPr lang="en-US" altLang="zh-CN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Hierarchical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Models show that they are easy to</a:t>
            </a:r>
            <a:r>
              <a:rPr lang="en-US" altLang="zh-CN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 a consensus.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spc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4098"/>
              </a:buClr>
              <a:buSzPct val="100000"/>
              <a:buFontTx/>
              <a:buNone/>
              <a:tabLst/>
              <a:defRPr/>
            </a:pP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Third, </a:t>
            </a: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</a:t>
            </a: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degree on each layer has a different function as</a:t>
            </a:r>
            <a:r>
              <a:rPr lang="en-US" altLang="zh-CN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follows</a:t>
            </a: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 layer</a:t>
            </a:r>
            <a:r>
              <a:rPr lang="en-US" altLang="zh-CN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A, </a:t>
            </a: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internal degree tends to keep a positive state and to change a negative state into a positive state.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4098"/>
              </a:buClr>
              <a:buSzPct val="100000"/>
              <a:buFontTx/>
              <a:buNone/>
              <a:tabLst/>
              <a:defRPr/>
            </a:pP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For</a:t>
            </a:r>
            <a:r>
              <a:rPr lang="en-US" altLang="zh-CN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layer B, </a:t>
            </a: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internal degree tends to hinder a positive consensus state.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4098"/>
              </a:buClr>
              <a:buSzPct val="100000"/>
              <a:buFontTx/>
              <a:buNone/>
              <a:tabLst/>
              <a:defRPr/>
            </a:pPr>
            <a:endParaRPr lang="en-US" altLang="zh-CN" spc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Fourth, too many internal edges on each layer </a:t>
            </a: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 the </a:t>
            </a: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networks </a:t>
            </a: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 </a:t>
            </a:r>
            <a:r>
              <a:rPr lang="en-US" altLang="zh-CN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reach a consensus.</a:t>
            </a:r>
          </a:p>
          <a:p>
            <a:endParaRPr lang="en-US" altLang="zh-CN" spc="0" baseline="0" dirty="0" smtClean="0"/>
          </a:p>
          <a:p>
            <a:r>
              <a:rPr lang="en-US" altLang="zh-CN" spc="0" baseline="0" dirty="0" smtClean="0"/>
              <a:t>Those facts could be used to make network structures and organizations in the real world.</a:t>
            </a:r>
          </a:p>
          <a:p>
            <a:endParaRPr lang="en-US" altLang="zh-CN" spc="0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822849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Second topic, competition with different updating rules. </a:t>
            </a:r>
          </a:p>
          <a:p>
            <a:endParaRPr lang="en-US" altLang="zh-CN" baseline="0" dirty="0" smtClean="0"/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There are many ways to update the state of nodes.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Here, we investigate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sequential and simultaneous updating rules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According to where the updating rules are applied, the cases are divided into three level, such as layers, nodes, and edges.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To sum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up, 25 updating rules are simulated according to layers, nodes and edges. 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34494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Background</a:t>
            </a:r>
          </a:p>
          <a:p>
            <a:endParaRPr lang="en-US" altLang="zh-CN" dirty="0" smtClean="0"/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Different groups usually have different opinions. This case can cause social competition or conflicts such as votes on social issues, presidential campaigns, and so on.</a:t>
            </a:r>
          </a:p>
          <a:p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Social conflicts are recognized as the competition on an interconnected network.</a:t>
            </a:r>
          </a:p>
          <a:p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competition on an interconnected network has always been a hot topic in the field of complex networks and social behavior.</a:t>
            </a:r>
          </a:p>
          <a:p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this thesis, we investigate the competition between opinion formation group and decision-making formation group.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791285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table shows all updating rules according to layer order, node order, and edge order.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 updating rules are denoted as the lists on the remarks.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 </a:t>
            </a:r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801132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for orders of layers.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 graph line indicates AS values per each step.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As shown in this table, the arrow direction does not make different results.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Therefore, there is little difference </a:t>
            </a:r>
            <a:r>
              <a:rPr lang="en-US" altLang="zh-CN" baseline="0" dirty="0" smtClean="0"/>
              <a:t>between the </a:t>
            </a:r>
            <a:r>
              <a:rPr lang="en-US" altLang="zh-CN" baseline="0" dirty="0" smtClean="0"/>
              <a:t>orders of layers.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311795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for orders of nodes. </a:t>
            </a:r>
          </a:p>
          <a:p>
            <a:endParaRPr lang="en-US" altLang="zh-CN" baseline="0" dirty="0" smtClean="0"/>
          </a:p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An order of nodes can be analyzed as</a:t>
            </a:r>
            <a:r>
              <a:rPr lang="en-US" altLang="zh-CN" sz="120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communication method.</a:t>
            </a:r>
          </a:p>
          <a:p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Sequential updating rule </a:t>
            </a:r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a </a:t>
            </a:r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discussion.</a:t>
            </a:r>
          </a:p>
          <a:p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Simultaneous updating rule </a:t>
            </a:r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</a:t>
            </a:r>
            <a:r>
              <a:rPr lang="en-US" altLang="zh-CN" sz="1200" baseline="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vote.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As shown in this table, the order of nodes in layer A does not make different result.</a:t>
            </a:r>
          </a:p>
          <a:p>
            <a:endParaRPr lang="en-US" altLang="zh-CN" sz="1200" baseline="0" dirty="0" smtClean="0">
              <a:latin typeface="+mn-lt"/>
              <a:cs typeface="+mn-cs"/>
            </a:endParaRPr>
          </a:p>
          <a:p>
            <a:r>
              <a:rPr lang="en-US" altLang="zh-CN" sz="1200" baseline="0" dirty="0" smtClean="0">
                <a:latin typeface="+mn-lt"/>
                <a:cs typeface="+mn-cs"/>
              </a:rPr>
              <a:t>However, </a:t>
            </a: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order of nodes in layer B makes different results, such as fast and slow consensus.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930151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for orders of edges. </a:t>
            </a:r>
          </a:p>
          <a:p>
            <a:endParaRPr lang="en-US" altLang="zh-CN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Order of edges can be analyzed as node characteristics.</a:t>
            </a:r>
          </a:p>
          <a:p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Sequential updating rules </a:t>
            </a:r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rash</a:t>
            </a:r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easy to be extreme</a:t>
            </a:r>
            <a:r>
              <a:rPr lang="en-US" altLang="zh-CN" sz="1200" baseline="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zh-CN" sz="1200" dirty="0" smtClean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Simultaneous updating</a:t>
            </a:r>
            <a:r>
              <a:rPr lang="en-US" altLang="zh-CN" sz="1200" baseline="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rules </a:t>
            </a:r>
            <a:r>
              <a:rPr lang="en-US" altLang="zh-CN" sz="1200" baseline="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</a:t>
            </a:r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considerate, hard</a:t>
            </a:r>
            <a:r>
              <a:rPr lang="en-US" altLang="zh-CN" sz="1200" baseline="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be extreme.</a:t>
            </a:r>
            <a:endParaRPr lang="en-US" altLang="zh-CN" sz="1200" dirty="0" smtClean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The order of edges in layer A makes different result, such as consensus and coexistence.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796229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total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with AS </a:t>
            </a:r>
            <a:r>
              <a:rPr lang="en-US" altLang="zh-CN" baseline="0" dirty="0" smtClean="0"/>
              <a:t>index</a:t>
            </a:r>
            <a:r>
              <a:rPr lang="en-US" altLang="zh-CN" baseline="0" dirty="0" smtClean="0"/>
              <a:t>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Under the same structures, the same parameters and the different updating rules, there exist 3 final states, such as positive consensus, coexistence, and negative consensus.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015677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total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with CI Index.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In this figure, 3 branch points are shown. And the transition part is also shown.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 branch points have a influence on the final </a:t>
            </a:r>
            <a:r>
              <a:rPr lang="en-US" altLang="zh-CN" baseline="0" dirty="0" smtClean="0"/>
              <a:t>state.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353819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The total result can </a:t>
            </a:r>
            <a:r>
              <a:rPr lang="en-US" altLang="zh-CN" baseline="0" dirty="0" smtClean="0"/>
              <a:t>be arranged as this table. </a:t>
            </a:r>
          </a:p>
          <a:p>
            <a:endParaRPr lang="en-US" altLang="zh-CN" baseline="0" dirty="0" smtClean="0"/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As the first branch point, order of nodes in layer B has a vital role for making consensus time.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As the second and third branch points, order of edges in layer A is very influential for determining the final state.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936967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Conclusion for the second topic.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baseline="0" dirty="0" smtClean="0">
              <a:latin typeface="+mn-lt"/>
              <a:cs typeface="+mn-cs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baseline="0" dirty="0" smtClean="0">
                <a:latin typeface="+mn-lt"/>
                <a:cs typeface="+mn-cs"/>
              </a:rPr>
              <a:t>First,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networks with simultaneous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updating rules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tend to make slow consensus or coexistence, sometimes make the transition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Second,</a:t>
            </a:r>
            <a:r>
              <a:rPr lang="en-US" altLang="zh-CN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networks with sequential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updating rules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tend to make fast consensus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Third, the order of nodes in layer B is very important for determining consensus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time.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Fourth, the order of edges in layer A is very influential for determining the final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states.</a:t>
            </a:r>
            <a:endParaRPr lang="en-US" altLang="zh-CN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762606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Third topic, influences of key nodes on competition.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order to demonstrate the influence of key nodes, we use stubborn nodes, which do not change their states during the opinion evolution. </a:t>
            </a: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Stubborn nodes are selected by using node centralities and combinations</a:t>
            </a:r>
            <a:r>
              <a:rPr lang="en-US" altLang="zh-CN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them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steps for selecting key nodes are as follows :</a:t>
            </a: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First,</a:t>
            </a:r>
            <a:r>
              <a:rPr lang="en-US" altLang="zh-CN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is selected to identify key nodes, and parameters are set to be the opposite state. </a:t>
            </a:r>
          </a:p>
          <a:p>
            <a:pPr algn="just">
              <a:lnSpc>
                <a:spcPct val="150000"/>
              </a:lnSpc>
            </a:pPr>
            <a:endParaRPr lang="en-US" altLang="zh-CN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Second,  the centralities of all nodes are calculated and ranked as orders. </a:t>
            </a:r>
          </a:p>
          <a:p>
            <a:pPr algn="just">
              <a:lnSpc>
                <a:spcPct val="150000"/>
              </a:lnSpc>
            </a:pPr>
            <a:endParaRPr lang="en-US" altLang="zh-CN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Third, the ratio of stubborn nodes are increased according to ranked order until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lang="en-US" altLang="zh-CN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network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different states.</a:t>
            </a:r>
          </a:p>
          <a:p>
            <a:pPr algn="just">
              <a:lnSpc>
                <a:spcPct val="150000"/>
              </a:lnSpc>
            </a:pPr>
            <a:endParaRPr lang="en-US" altLang="zh-CN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Fourth,</a:t>
            </a:r>
            <a:r>
              <a:rPr lang="en-US" altLang="zh-CN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by the summation of</a:t>
            </a:r>
            <a:r>
              <a:rPr lang="en-US" altLang="zh-CN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State, it is measured which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 most powerful for selecting key nodes. </a:t>
            </a: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endParaRPr lang="en-US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791163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Next,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single and multiple indicators are considered as methods for selecting key nodes. For single indicators, node </a:t>
            </a:r>
            <a:r>
              <a:rPr lang="en-US" altLang="zh-CN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centrailties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researched such as </a:t>
            </a:r>
            <a:r>
              <a:rPr lang="en-US" altLang="zh-CN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Pagerank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closeness, </a:t>
            </a:r>
            <a:r>
              <a:rPr lang="en-US" altLang="zh-CN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betweenness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degree, and eigenvector</a:t>
            </a:r>
          </a:p>
          <a:p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Multiple indicators are considered as combined node centrality. Multiple indicators are calculated by the summation of node </a:t>
            </a:r>
            <a:r>
              <a:rPr lang="en-US" altLang="zh-CN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centraility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ranks. </a:t>
            </a:r>
          </a:p>
          <a:p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way to calculate combined node centrality follows like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these </a:t>
            </a:r>
            <a:r>
              <a:rPr lang="en-US" altLang="zh-CN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steps. </a:t>
            </a:r>
          </a:p>
          <a:p>
            <a:endParaRPr lang="en-US" altLang="zh-CN" sz="1200" kern="1200" baseline="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algn="just">
              <a:lnSpc>
                <a:spcPct val="150000"/>
              </a:lnSpc>
            </a:pP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First, several efficient single indicators are selected.(Here, we use </a:t>
            </a:r>
            <a:r>
              <a:rPr lang="en-US" altLang="zh-CN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Degree, </a:t>
            </a:r>
            <a:r>
              <a:rPr lang="en-US" altLang="zh-CN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Betweenness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algn="just">
              <a:lnSpc>
                <a:spcPct val="150000"/>
              </a:lnSpc>
            </a:pPr>
            <a:endParaRPr lang="en-US" altLang="zh-CN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Second,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nodes are</a:t>
            </a:r>
            <a:r>
              <a:rPr lang="en-US" altLang="zh-CN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ranked by each selected node centralities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Combined node centrality is the summation of all ranks which a node has.</a:t>
            </a:r>
            <a:r>
              <a:rPr lang="en-US" altLang="zh-CN" baseline="0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baseline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marR="0" indent="0" algn="just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Third,</a:t>
            </a:r>
            <a:r>
              <a:rPr lang="zh-CN" alt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nodes would be deactivated from high ranked</a:t>
            </a:r>
            <a:r>
              <a:rPr lang="en-US" altLang="zh-CN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order.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19887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 previous researches have focused on studying the interaction on </a:t>
            </a:r>
            <a:r>
              <a:rPr lang="en-US" altLang="zh-CN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altLang="zh-CN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 layer network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However, many real-world systems are not isolated, and they interact with other layers.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Comparing with a single layer network, an interconnected network has 2 dynamics, 2 parameters and includes internal edges and external edges.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Therefore,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 interconnected network interaction is more complex than a single-layer network interaction.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124183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for selecting key nodes on layer A.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In this model, as single indicators, </a:t>
            </a:r>
            <a:r>
              <a:rPr lang="en-US" altLang="zh-CN" baseline="0" dirty="0" err="1" smtClean="0"/>
              <a:t>Pagerank</a:t>
            </a:r>
            <a:r>
              <a:rPr lang="en-US" altLang="zh-CN" baseline="0" dirty="0" smtClean="0"/>
              <a:t>, degree, and </a:t>
            </a:r>
            <a:r>
              <a:rPr lang="en-US" altLang="zh-CN" baseline="0" dirty="0" err="1" smtClean="0"/>
              <a:t>betweenness</a:t>
            </a:r>
            <a:r>
              <a:rPr lang="en-US" altLang="zh-CN" baseline="0" dirty="0" smtClean="0"/>
              <a:t> are powerful for identifying key nodes.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However, the best indicator is combination of </a:t>
            </a:r>
            <a:r>
              <a:rPr lang="en-US" altLang="zh-CN" baseline="0" dirty="0" err="1" smtClean="0"/>
              <a:t>Pagerank</a:t>
            </a:r>
            <a:r>
              <a:rPr lang="en-US" altLang="zh-CN" baseline="0" dirty="0" smtClean="0"/>
              <a:t> and </a:t>
            </a:r>
            <a:r>
              <a:rPr lang="en-US" altLang="zh-CN" baseline="0" dirty="0" err="1" smtClean="0"/>
              <a:t>betweenness</a:t>
            </a:r>
            <a:r>
              <a:rPr lang="en-US" altLang="zh-CN" baseline="0" dirty="0" smtClean="0"/>
              <a:t>.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It </a:t>
            </a:r>
            <a:r>
              <a:rPr lang="en-US" altLang="zh-CN" baseline="0" dirty="0" smtClean="0"/>
              <a:t>is found out that some multiple indicators have a better performance than single indicators. </a:t>
            </a:r>
          </a:p>
          <a:p>
            <a:endParaRPr lang="en-US" altLang="zh-CN" baseline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34155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for selecting key nodes on layer B.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 best </a:t>
            </a:r>
            <a:r>
              <a:rPr lang="en-US" altLang="zh-CN" baseline="0" dirty="0" smtClean="0"/>
              <a:t>indicator is </a:t>
            </a:r>
            <a:r>
              <a:rPr lang="en-US" altLang="zh-CN" baseline="0" dirty="0" err="1" smtClean="0"/>
              <a:t>Pagerank</a:t>
            </a:r>
            <a:r>
              <a:rPr lang="en-US" altLang="zh-CN" baseline="0" dirty="0" smtClean="0"/>
              <a:t>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Although </a:t>
            </a:r>
            <a:r>
              <a:rPr lang="en-US" altLang="zh-CN" baseline="0" dirty="0" smtClean="0"/>
              <a:t>the multiple indicators are not the best, they also have a good performance. </a:t>
            </a:r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41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814645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Next, this </a:t>
            </a:r>
            <a:r>
              <a:rPr lang="en-US" altLang="zh-CN" baseline="0" dirty="0" smtClean="0"/>
              <a:t>is the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for selecting key nodes on Hierarchical Model. 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On layer A, the best indicator is PR+DE.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On layer B, the best indicator is random. That means node centrality does not work here.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42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9457202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for selecting key nodes on the two-layer network with different internal edges.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This is the case that layer A has a larger </a:t>
            </a:r>
            <a:r>
              <a:rPr lang="en-US" altLang="zh-CN" baseline="0" dirty="0" smtClean="0"/>
              <a:t>internal degree </a:t>
            </a:r>
            <a:r>
              <a:rPr lang="en-US" altLang="zh-CN" baseline="0" dirty="0" smtClean="0"/>
              <a:t>than layer B. </a:t>
            </a:r>
          </a:p>
          <a:p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On layer A, the best indicator is </a:t>
            </a:r>
            <a:r>
              <a:rPr lang="en-US" altLang="zh-CN" baseline="0" dirty="0" err="1" smtClean="0"/>
              <a:t>betweenness</a:t>
            </a:r>
            <a:r>
              <a:rPr lang="en-US" altLang="zh-CN" baseline="0" dirty="0" smtClean="0"/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r>
              <a:rPr lang="en-US" altLang="zh-CN" baseline="0" dirty="0" smtClean="0"/>
              <a:t>On layer B, the best indicator is PR+DE.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43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27739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case that layer A has a smaller </a:t>
            </a:r>
            <a:r>
              <a:rPr lang="en-US" altLang="zh-CN" baseline="0" dirty="0" smtClean="0"/>
              <a:t>internal degree </a:t>
            </a:r>
            <a:r>
              <a:rPr lang="en-US" altLang="zh-CN" baseline="0" dirty="0" smtClean="0"/>
              <a:t>than layer B. </a:t>
            </a:r>
          </a:p>
          <a:p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On layer A, the best indicator is random. That means node centrality does not work here.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On layer B, the best indicator is PR+DE.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44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404038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</a:t>
            </a:r>
            <a:r>
              <a:rPr lang="en-US" altLang="zh-CN" baseline="0" dirty="0" smtClean="0"/>
              <a:t>results </a:t>
            </a:r>
            <a:r>
              <a:rPr lang="en-US" altLang="zh-CN" baseline="0" dirty="0" smtClean="0"/>
              <a:t>for selecting key nodes on the two-layer network with different network types.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This is the case that layer A type is a BA network, and layer B type is a RR network. </a:t>
            </a:r>
          </a:p>
          <a:p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On layer A, the best indicator is PR+BE. 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r>
              <a:rPr lang="en-US" altLang="zh-CN" baseline="0" dirty="0" smtClean="0"/>
              <a:t>On layer B, the best indicator is </a:t>
            </a:r>
            <a:r>
              <a:rPr lang="en-US" altLang="zh-CN" baseline="0" dirty="0" err="1" smtClean="0"/>
              <a:t>betweenness</a:t>
            </a:r>
            <a:r>
              <a:rPr lang="en-US" altLang="zh-CN" baseline="0" dirty="0" smtClean="0"/>
              <a:t>. However, random indicator is the third rank. That means except for </a:t>
            </a:r>
            <a:r>
              <a:rPr lang="en-US" altLang="zh-CN" baseline="0" dirty="0" err="1" smtClean="0"/>
              <a:t>betweenness</a:t>
            </a:r>
            <a:r>
              <a:rPr lang="en-US" altLang="zh-CN" baseline="0" dirty="0" smtClean="0"/>
              <a:t>, node centrality is not working here. </a:t>
            </a:r>
          </a:p>
          <a:p>
            <a:r>
              <a:rPr lang="en-US" altLang="zh-CN" baseline="0" dirty="0" smtClean="0"/>
              <a:t>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45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19627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case that layer A type is a RR network, and layer B type is a BA network. </a:t>
            </a:r>
          </a:p>
          <a:p>
            <a:endParaRPr lang="en-US" altLang="zh-CN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baseline="0" dirty="0" smtClean="0"/>
              <a:t>On layer A, the best indicator is degree centrality. However, random indicator has the middle rank. That means node centrality is not working well.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baseline="0" dirty="0" smtClean="0"/>
          </a:p>
          <a:p>
            <a:r>
              <a:rPr lang="en-US" altLang="zh-CN" baseline="0" dirty="0" smtClean="0"/>
              <a:t>On layer B, the best indicator is </a:t>
            </a:r>
            <a:r>
              <a:rPr lang="en-US" altLang="zh-CN" baseline="0" dirty="0" err="1" smtClean="0"/>
              <a:t>Pagerank</a:t>
            </a:r>
            <a:r>
              <a:rPr lang="en-US" altLang="zh-CN" baseline="0" dirty="0" smtClean="0"/>
              <a:t>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46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757232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This is the total </a:t>
            </a:r>
            <a:r>
              <a:rPr lang="en-US" altLang="zh-CN" baseline="0" dirty="0" smtClean="0"/>
              <a:t>result </a:t>
            </a:r>
            <a:r>
              <a:rPr lang="en-US" altLang="zh-CN" baseline="0" dirty="0" smtClean="0"/>
              <a:t>of selecting key nodes on various networks.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Every model has the different result. And sometimes, node centrality and combined node centrality are not working well.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47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4837757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None/>
            </a:pPr>
            <a:r>
              <a:rPr lang="en-US" altLang="zh-CN" sz="14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 for the third</a:t>
            </a:r>
            <a:r>
              <a:rPr lang="en-US" altLang="zh-CN" sz="1400" b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topic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sz="1400" b="1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4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First,</a:t>
            </a:r>
            <a:r>
              <a:rPr lang="en-US" altLang="zh-CN" sz="1400" b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best and most powerful method for selecting key nodes is different according to network structures and layers.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b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Second,</a:t>
            </a:r>
            <a:r>
              <a:rPr lang="en-US" altLang="zh-CN" b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both single indicator and multiple indicators have an excellent performance for selecting key nodes.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b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Third, There are several situations that </a:t>
            </a:r>
            <a:r>
              <a:rPr lang="en-US" altLang="zh-CN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indicators are </a:t>
            </a:r>
            <a:r>
              <a:rPr lang="en-US" altLang="zh-CN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 to recognize critical nodes.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b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One,  When a network of the selected layer is Random Regular network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b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CN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Two, When the number of edges in layer A is small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b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CN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Three, When the number of nodes in layer B is small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48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5708087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Summary</a:t>
            </a:r>
          </a:p>
          <a:p>
            <a:endParaRPr lang="en-US" altLang="zh-CN" sz="1200" b="0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None/>
            </a:pPr>
            <a:r>
              <a:rPr lang="en-US" altLang="zh-CN" sz="1200" b="0" dirty="0" smtClean="0">
                <a:latin typeface="Arial" panose="020B0604020202020204" pitchFamily="34" charset="0"/>
                <a:cs typeface="Arial" panose="020B0604020202020204" pitchFamily="34" charset="0"/>
              </a:rPr>
              <a:t>In</a:t>
            </a:r>
            <a:r>
              <a:rPr lang="en-US" altLang="zh-CN" sz="1200" b="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chapter2, </a:t>
            </a:r>
            <a:r>
              <a:rPr lang="en-US" altLang="zh-CN" sz="1200" b="0" dirty="0" smtClean="0">
                <a:latin typeface="Arial" panose="020B0604020202020204" pitchFamily="34" charset="0"/>
                <a:cs typeface="Arial" panose="020B0604020202020204" pitchFamily="34" charset="0"/>
              </a:rPr>
              <a:t>a two-layer network model is </a:t>
            </a:r>
            <a:r>
              <a:rPr lang="en-US" altLang="zh-CN" sz="1200" b="0" dirty="0" smtClean="0">
                <a:latin typeface="Arial" panose="020B0604020202020204" pitchFamily="34" charset="0"/>
                <a:cs typeface="Arial" panose="020B0604020202020204" pitchFamily="34" charset="0"/>
              </a:rPr>
              <a:t>introduced.</a:t>
            </a:r>
            <a:r>
              <a:rPr lang="en-US" altLang="zh-CN" sz="1200" b="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</a:t>
            </a: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 indexes are provided.</a:t>
            </a:r>
            <a:endParaRPr lang="en-US" altLang="zh-CN" sz="1200" b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None/>
            </a:pPr>
            <a:endParaRPr lang="en-US" altLang="zh-CN" sz="1200" b="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None/>
            </a:pP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</a:t>
            </a: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chapter3, we</a:t>
            </a:r>
            <a:r>
              <a:rPr lang="en-US" altLang="zh-CN" sz="1200" b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research the </a:t>
            </a: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a two-layer network with various </a:t>
            </a: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structures.</a:t>
            </a:r>
          </a:p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None/>
            </a:pP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structures are altered by changing internal degree, external degree, and network types.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we have several results 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follows.</a:t>
            </a:r>
          </a:p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Tx/>
              <a:buNone/>
            </a:pPr>
            <a:endParaRPr lang="en-US" altLang="zh-CN" sz="1200" b="0" spc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Tx/>
              <a:buNone/>
            </a:pP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- An 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internal degree on each layer has a different 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function.</a:t>
            </a:r>
          </a:p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Tx/>
              <a:buNone/>
            </a:pPr>
            <a:endParaRPr lang="en-US" altLang="zh-CN" sz="1200" b="0" spc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Tx/>
              <a:buNone/>
            </a:pP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- Hierarchical 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Model are provided by changing an external 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degree. It 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is found that HM is easy to make consensus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171450" indent="-171450">
              <a:lnSpc>
                <a:spcPct val="150000"/>
              </a:lnSpc>
              <a:buFontTx/>
              <a:buChar char="-"/>
            </a:pPr>
            <a:endParaRPr lang="en-US" altLang="zh-CN" sz="1200" b="0" spc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50000"/>
              </a:lnSpc>
              <a:buFontTx/>
              <a:buNone/>
            </a:pP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Moreover,</a:t>
            </a:r>
            <a:r>
              <a:rPr lang="en-US" altLang="zh-CN" sz="1200" b="0" spc="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too many internal edges on both layers cause coexistence, such as social conflicts.</a:t>
            </a:r>
          </a:p>
          <a:p>
            <a:pPr>
              <a:lnSpc>
                <a:spcPct val="150000"/>
              </a:lnSpc>
            </a:pPr>
            <a:endParaRPr lang="en-US" altLang="zh-CN" sz="1200" b="0" spc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1200" b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49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81593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Next, Research Direction.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Considering a two-layer network like this figure, we can think these three questions.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First, How is the network composed? It </a:t>
            </a:r>
            <a:r>
              <a:rPr lang="en-US" altLang="zh-CN" baseline="0" dirty="0" smtClean="0"/>
              <a:t>is about network </a:t>
            </a:r>
            <a:r>
              <a:rPr lang="en-US" altLang="zh-CN" baseline="0" dirty="0" smtClean="0"/>
              <a:t>structures.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Second, How does the interaction of network work? </a:t>
            </a:r>
            <a:r>
              <a:rPr lang="en-US" altLang="zh-CN" baseline="0" dirty="0" smtClean="0"/>
              <a:t>It is about updating </a:t>
            </a:r>
            <a:r>
              <a:rPr lang="en-US" altLang="zh-CN" baseline="0" dirty="0" smtClean="0"/>
              <a:t>rule.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Third, Which </a:t>
            </a:r>
            <a:r>
              <a:rPr lang="en-US" altLang="zh-CN" baseline="0" dirty="0" smtClean="0"/>
              <a:t>nodes are </a:t>
            </a:r>
            <a:r>
              <a:rPr lang="en-US" altLang="zh-CN" baseline="0" dirty="0" smtClean="0"/>
              <a:t>critical for changing the state of a network? It </a:t>
            </a:r>
            <a:r>
              <a:rPr lang="en-US" altLang="zh-CN" baseline="0" dirty="0" smtClean="0"/>
              <a:t>is about key </a:t>
            </a:r>
            <a:r>
              <a:rPr lang="en-US" altLang="zh-CN" baseline="0" dirty="0" smtClean="0"/>
              <a:t>nodes.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These three factors can influence the final state.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Therefore, we carry out the various simulations by changing these three factors. </a:t>
            </a:r>
          </a:p>
          <a:p>
            <a:r>
              <a:rPr lang="en-US" altLang="zh-CN" baseline="0" dirty="0" smtClean="0"/>
              <a:t> 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97173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None/>
            </a:pP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In chapter 4, we investigate the</a:t>
            </a:r>
            <a:r>
              <a:rPr lang="en-US" altLang="zh-CN" sz="1200" b="0" spc="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competition with different updating 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rules.</a:t>
            </a:r>
            <a:endParaRPr lang="en-US" altLang="zh-CN" sz="1200" b="0" spc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Simultaneous updating rule and sequential updating rule are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considered.</a:t>
            </a:r>
            <a:endParaRPr lang="en-US" altLang="zh-CN" sz="1200" b="0" spc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results, we find out that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networks with simultaneous updating rule are easy to make slow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consensus,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coexistence,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transition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  <a:endParaRPr lang="en-US" altLang="zh-CN" sz="1200" b="0" spc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Otherwise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networks with sequential updating rules are easy to make fast consensus.</a:t>
            </a:r>
          </a:p>
          <a:p>
            <a:endParaRPr lang="en-US" altLang="zh-CN" sz="1200" b="0" spc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None/>
            </a:pP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In chapter 5, we</a:t>
            </a:r>
            <a:r>
              <a:rPr lang="en-US" altLang="zh-CN" sz="1200" b="0" spc="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study the 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influences of key nodes on </a:t>
            </a:r>
            <a:r>
              <a:rPr lang="en-US" altLang="zh-CN" sz="1200" b="0" spc="0" dirty="0" smtClean="0">
                <a:latin typeface="Arial" panose="020B0604020202020204" pitchFamily="34" charset="0"/>
                <a:cs typeface="Arial" panose="020B0604020202020204" pitchFamily="34" charset="0"/>
              </a:rPr>
              <a:t>competition</a:t>
            </a:r>
          </a:p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None/>
            </a:pP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select key nodes on the various networks, single indicators and multiple indicators are applied.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results,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it is shown that the 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most effective method  to select key nodes is different according to network structures and layers.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Moreover</a:t>
            </a:r>
            <a:r>
              <a:rPr lang="en-US" altLang="zh-CN" sz="1200" b="0" spc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</a:t>
            </a:r>
            <a:r>
              <a:rPr lang="en-US" altLang="zh-CN" sz="1200" b="0" spc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Both single and multiple indicators have an excellent performance to identify critical nodes.</a:t>
            </a:r>
          </a:p>
          <a:p>
            <a:endParaRPr lang="en-US" altLang="zh-CN" sz="1200" b="0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50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686331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Discussion and future work</a:t>
            </a:r>
          </a:p>
          <a:p>
            <a:endParaRPr lang="en-US" altLang="zh-CN" sz="1200" b="0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1200" b="0" dirty="0" smtClean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 The state of a competition model might be controlled by managing network structures, updating rules, and key nodes.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 Based on simulation results, the competition models can be applied to solve social conflicts, such as election, legislation, adoption of new policies,</a:t>
            </a:r>
            <a:r>
              <a:rPr lang="en-US" altLang="zh-CN" sz="1200" b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so on.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sz="1200" b="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1200" b="0" dirty="0" smtClean="0">
                <a:latin typeface="Arial" panose="020B0604020202020204" pitchFamily="34" charset="0"/>
                <a:cs typeface="Arial" panose="020B0604020202020204" pitchFamily="34" charset="0"/>
              </a:rPr>
              <a:t>AS Future work, it</a:t>
            </a:r>
            <a:r>
              <a:rPr lang="en-US" altLang="zh-CN" sz="1200" b="0" baseline="0" dirty="0" smtClean="0">
                <a:latin typeface="Arial" panose="020B0604020202020204" pitchFamily="34" charset="0"/>
                <a:cs typeface="Arial" panose="020B0604020202020204" pitchFamily="34" charset="0"/>
              </a:rPr>
              <a:t> is very interesting to </a:t>
            </a: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 a generalized competition model with various structures and</a:t>
            </a:r>
            <a:r>
              <a:rPr lang="en-US" altLang="zh-CN" sz="1200" b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updating rules</a:t>
            </a:r>
          </a:p>
          <a:p>
            <a:pPr marL="0" lvl="0" indent="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None/>
            </a:pPr>
            <a:r>
              <a:rPr lang="en-US" altLang="zh-CN" sz="1200" b="0" baseline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Moreover, it is attractive to</a:t>
            </a:r>
            <a:r>
              <a:rPr lang="en-US" altLang="zh-CN" sz="1200" b="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recognize critical nodes on this generalized competition model. </a:t>
            </a:r>
          </a:p>
          <a:p>
            <a:endParaRPr lang="en-US" altLang="zh-CN" sz="1200" b="0" baseline="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altLang="zh-CN" sz="12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51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25513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folHlink"/>
              </a:buClr>
              <a:buSzTx/>
              <a:buFont typeface="Wingdings" pitchFamily="2" charset="2"/>
              <a:buNone/>
              <a:tabLst/>
              <a:defRPr/>
            </a:pPr>
            <a:r>
              <a:rPr lang="en-US" altLang="zh-CN" sz="1200" b="0" baseline="0" dirty="0" smtClean="0">
                <a:solidFill>
                  <a:schemeClr val="tx1"/>
                </a:solidFill>
                <a:effectLst/>
                <a:latin typeface="Arial" panose="020B0604020202020204" pitchFamily="34" charset="0"/>
                <a:ea typeface="+mn-ea"/>
                <a:cs typeface="Arial" panose="020B0604020202020204" pitchFamily="34" charset="0"/>
              </a:rPr>
              <a:t>Thank you for listening. </a:t>
            </a:r>
            <a:endParaRPr lang="en-US" altLang="zh-CN" sz="1200" b="0" baseline="0" dirty="0" smtClean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宋体" pitchFamily="2" charset="-122"/>
              <a:cs typeface="Arial" panose="020B0604020202020204" pitchFamily="34" charset="0"/>
            </a:endParaRPr>
          </a:p>
          <a:p>
            <a:pPr marL="0" indent="0" algn="just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endParaRPr lang="en-US" altLang="zh-CN" sz="1200" b="0" baseline="0" dirty="0" smtClean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宋体" pitchFamily="2" charset="-122"/>
              <a:cs typeface="Arial" panose="020B0604020202020204" pitchFamily="34" charset="0"/>
            </a:endParaRPr>
          </a:p>
          <a:p>
            <a:pPr marL="0" indent="0" algn="just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altLang="zh-CN" sz="1200" b="0" baseline="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宋体" pitchFamily="2" charset="-122"/>
                <a:cs typeface="Arial" panose="020B0604020202020204" pitchFamily="34" charset="0"/>
              </a:rPr>
              <a:t>I would like to thank my supervisor Professor Wang </a:t>
            </a:r>
            <a:r>
              <a:rPr lang="en-US" altLang="zh-CN" sz="1200" b="0" baseline="0" dirty="0" err="1" smtClean="0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宋体" pitchFamily="2" charset="-122"/>
                <a:cs typeface="Arial" panose="020B0604020202020204" pitchFamily="34" charset="0"/>
              </a:rPr>
              <a:t>lin</a:t>
            </a:r>
            <a:r>
              <a:rPr lang="en-US" altLang="zh-CN" sz="1200" b="0" baseline="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宋体" pitchFamily="2" charset="-122"/>
                <a:cs typeface="Arial" panose="020B0604020202020204" pitchFamily="34" charset="0"/>
              </a:rPr>
              <a:t> for guiding </a:t>
            </a:r>
            <a:r>
              <a:rPr lang="en-US" altLang="zh-CN" sz="1200" b="0" baseline="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宋体" pitchFamily="2" charset="-122"/>
                <a:cs typeface="Arial" panose="020B0604020202020204" pitchFamily="34" charset="0"/>
              </a:rPr>
              <a:t>me. </a:t>
            </a:r>
            <a:endParaRPr lang="en-US" altLang="zh-CN" sz="1200" b="0" baseline="0" dirty="0" smtClean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宋体" pitchFamily="2" charset="-122"/>
              <a:cs typeface="Arial" panose="020B0604020202020204" pitchFamily="34" charset="0"/>
            </a:endParaRPr>
          </a:p>
          <a:p>
            <a:pPr marL="0" indent="0" algn="just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endParaRPr lang="en-US" altLang="zh-CN" sz="1200" b="0" baseline="0" dirty="0" smtClean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宋体" pitchFamily="2" charset="-122"/>
              <a:cs typeface="Arial" panose="020B0604020202020204" pitchFamily="34" charset="0"/>
            </a:endParaRPr>
          </a:p>
          <a:p>
            <a:pPr marL="0" indent="0" algn="just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r>
              <a:rPr lang="en-US" altLang="zh-CN" sz="1200" b="0" baseline="0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panose="020B0604020202020204" pitchFamily="34" charset="0"/>
                <a:ea typeface="宋体" pitchFamily="2" charset="-122"/>
                <a:cs typeface="Arial" panose="020B0604020202020204" pitchFamily="34" charset="0"/>
              </a:rPr>
              <a:t>I would like to thank all the lab mates. </a:t>
            </a:r>
          </a:p>
          <a:p>
            <a:pPr marL="0" indent="0" algn="just">
              <a:spcBef>
                <a:spcPct val="20000"/>
              </a:spcBef>
              <a:buClr>
                <a:schemeClr val="folHlink"/>
              </a:buClr>
              <a:buFont typeface="Wingdings" pitchFamily="2" charset="2"/>
              <a:buNone/>
              <a:defRPr/>
            </a:pPr>
            <a:endParaRPr lang="en-US" altLang="zh-CN" sz="1200" b="0" baseline="0" dirty="0" smtClean="0">
              <a:solidFill>
                <a:schemeClr val="tx2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Arial" panose="020B0604020202020204" pitchFamily="34" charset="0"/>
              <a:ea typeface="宋体" pitchFamily="2" charset="-122"/>
              <a:cs typeface="Arial" panose="020B0604020202020204" pitchFamily="34" charset="0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52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046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baseline="0" dirty="0" smtClean="0"/>
              <a:t>Thesis objectives is studying on the characteristics of competition models.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Research direction follows like this.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First, by changing network structures, it is studied what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components</a:t>
            </a:r>
            <a:r>
              <a:rPr lang="en-US" altLang="zh-CN" baseline="0" dirty="0" smtClean="0"/>
              <a:t> make consensus. </a:t>
            </a:r>
          </a:p>
          <a:p>
            <a:endParaRPr lang="en-US" altLang="zh-CN" baseline="0" dirty="0" smtClean="0"/>
          </a:p>
          <a:p>
            <a:r>
              <a:rPr lang="en-US" altLang="zh-CN" dirty="0" smtClean="0"/>
              <a:t>Second,</a:t>
            </a:r>
            <a:r>
              <a:rPr lang="en-US" altLang="zh-CN" baseline="0" dirty="0" smtClean="0"/>
              <a:t> by changing updating rules, it is analyzed whether the updating rules affect the final state.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Third, by selecting key nodes, it is researched which nodes are critical and which method has an excellent performance for identifying key nodes. </a:t>
            </a:r>
          </a:p>
          <a:p>
            <a:endParaRPr lang="en-US" altLang="zh-CN" baseline="0" dirty="0" smtClean="0"/>
          </a:p>
          <a:p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477359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A two-layer</a:t>
            </a:r>
            <a:r>
              <a:rPr lang="en-US" altLang="zh-CN" baseline="0" dirty="0" smtClean="0"/>
              <a:t> network model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en-US" altLang="zh-CN" dirty="0" smtClean="0"/>
              <a:t>This</a:t>
            </a:r>
            <a:r>
              <a:rPr lang="en-US" altLang="zh-CN" baseline="0" dirty="0" smtClean="0"/>
              <a:t> figure is a simple example for competition models. Layer A is a social opinion layer that consists of positive states. And layer B is a decision-making layer that consists of negative states.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They have mutual interaction each other. In the real world, we can apply for legalization, vote system and decision making system.</a:t>
            </a:r>
            <a:r>
              <a:rPr lang="en-US" altLang="zh-CN" dirty="0" smtClean="0"/>
              <a:t> </a:t>
            </a:r>
          </a:p>
          <a:p>
            <a:endParaRPr lang="en-US" altLang="zh-CN" dirty="0" smtClean="0"/>
          </a:p>
          <a:p>
            <a:r>
              <a:rPr lang="en-US" altLang="zh-CN" dirty="0" smtClean="0"/>
              <a:t>Here,</a:t>
            </a:r>
            <a:r>
              <a:rPr lang="en-US" altLang="zh-CN" baseline="0" dirty="0" smtClean="0"/>
              <a:t> we study the competitions on interconnected networks with various structures, and investigate which structure and which updating rule have more probability to perform consensus result, and which key nodes are critical.  </a:t>
            </a:r>
          </a:p>
          <a:p>
            <a:endParaRPr lang="en-US" altLang="zh-CN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02767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Next, I will provide</a:t>
            </a:r>
            <a:r>
              <a:rPr lang="en-US" altLang="zh-CN" baseline="0" dirty="0" smtClean="0"/>
              <a:t> the dynamics for each layer.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Dynamics Algorithm for layer A is like this. </a:t>
            </a:r>
          </a:p>
          <a:p>
            <a:r>
              <a:rPr lang="en-US" altLang="zh-CN" baseline="0" dirty="0" smtClean="0"/>
              <a:t>We use M-model. M-model includes persuasion and compromise process in the opinion formation.  This model can have various states. And the states are changed by probability p and probability q.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Probability p is for persuasion. That means the states become more extreme by probability p. </a:t>
            </a:r>
            <a:endParaRPr lang="en-US" altLang="zh-CN" baseline="0" dirty="0" smtClean="0"/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Probability q is for compromise. That means the states become more moderate or they are changed into the opposite state by probability q.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In this thesis, the model can have four </a:t>
            </a:r>
            <a:r>
              <a:rPr lang="en-US" altLang="zh-CN" baseline="0" dirty="0" smtClean="0"/>
              <a:t>states. And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there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are two parameters, </a:t>
            </a:r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</a:t>
            </a:r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.</a:t>
            </a: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represent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probability </a:t>
            </a:r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and probability </a:t>
            </a:r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together simply; we set </a:t>
            </a:r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+ </a:t>
            </a:r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q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= 1. </a:t>
            </a:r>
            <a:endParaRPr lang="en-US" altLang="zh-CN" sz="1200" b="0" i="0" u="none" strike="noStrike" kern="1200" baseline="0" dirty="0" smtClean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, </a:t>
            </a:r>
            <a:r>
              <a:rPr lang="en-US" altLang="zh-CN" sz="1200" b="0" i="1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represents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strength </a:t>
            </a:r>
            <a:r>
              <a:rPr lang="en-US" altLang="zh-CN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of opinion. </a:t>
            </a:r>
            <a:endParaRPr lang="en-US" altLang="zh-CN" baseline="0" dirty="0" smtClean="0"/>
          </a:p>
          <a:p>
            <a:endParaRPr lang="zh-CN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769111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smtClean="0"/>
              <a:t>Next,</a:t>
            </a:r>
            <a:r>
              <a:rPr lang="en-US" altLang="zh-CN" baseline="0" dirty="0" smtClean="0"/>
              <a:t> this is the dynamics algorithm for layer B. We use Abrams and </a:t>
            </a:r>
            <a:r>
              <a:rPr lang="en-US" altLang="zh-CN" baseline="0" dirty="0" err="1" smtClean="0"/>
              <a:t>Strogatz</a:t>
            </a:r>
            <a:r>
              <a:rPr lang="en-US" altLang="zh-CN" baseline="0" dirty="0" smtClean="0"/>
              <a:t> model that is known as language death model.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This model can have only binary states. And the states are changed by neighbor states. </a:t>
            </a:r>
            <a:r>
              <a:rPr lang="en-US" altLang="zh-CN" baseline="0" dirty="0" smtClean="0"/>
              <a:t>The number </a:t>
            </a:r>
            <a:r>
              <a:rPr lang="en-US" altLang="zh-CN" baseline="0" dirty="0" smtClean="0"/>
              <a:t>of the opposite orientation nodes have influence on changing the state of a node. </a:t>
            </a:r>
          </a:p>
          <a:p>
            <a:endParaRPr lang="en-US" altLang="zh-CN" baseline="0" dirty="0" smtClean="0"/>
          </a:p>
          <a:p>
            <a:r>
              <a:rPr lang="en-US" altLang="zh-CN" baseline="0" dirty="0" smtClean="0"/>
              <a:t>And as a dynamics parameter, index v works for volatility. v represents for the tendency to switch to the other side. </a:t>
            </a:r>
          </a:p>
          <a:p>
            <a:r>
              <a:rPr lang="en-US" altLang="zh-CN" baseline="0" dirty="0" smtClean="0"/>
              <a:t> </a:t>
            </a:r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en-US" altLang="zh-CN" baseline="0" dirty="0" smtClean="0"/>
          </a:p>
          <a:p>
            <a:endParaRPr lang="zh-CN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CFC841-E2E1-4802-8701-94EA307E94B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4312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幻灯片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0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8650" y="4149566"/>
            <a:ext cx="7886700" cy="899510"/>
          </a:xfrm>
          <a:prstGeom prst="rect">
            <a:avLst/>
          </a:prstGeom>
        </p:spPr>
        <p:txBody>
          <a:bodyPr anchor="ctr">
            <a:noAutofit/>
          </a:bodyPr>
          <a:lstStyle>
            <a:lvl1pPr algn="ctr">
              <a:defRPr sz="48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6" name="副标题 2"/>
          <p:cNvSpPr>
            <a:spLocks noGrp="1"/>
          </p:cNvSpPr>
          <p:nvPr>
            <p:ph type="subTitle" idx="1"/>
          </p:nvPr>
        </p:nvSpPr>
        <p:spPr>
          <a:xfrm>
            <a:off x="628650" y="5114029"/>
            <a:ext cx="7886700" cy="604299"/>
          </a:xfrm>
        </p:spPr>
        <p:txBody>
          <a:bodyPr anchor="ctr">
            <a:noAutofit/>
          </a:bodyPr>
          <a:lstStyle>
            <a:lvl1pPr algn="ctr"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lvl="0" algn="ctr">
              <a:lnSpc>
                <a:spcPct val="90000"/>
              </a:lnSpc>
              <a:spcBef>
                <a:spcPct val="0"/>
              </a:spcBef>
              <a:buNone/>
            </a:pPr>
            <a:r>
              <a:rPr lang="zh-CN" altLang="en-US"/>
              <a:t>单击以编辑母版副标题样式</a:t>
            </a: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0"/>
            <a:ext cx="9144000" cy="3899805"/>
          </a:xfrm>
          <a:prstGeom prst="rect">
            <a:avLst/>
          </a:prstGeom>
          <a:ln>
            <a:noFill/>
          </a:ln>
        </p:spPr>
      </p:pic>
      <p:cxnSp>
        <p:nvCxnSpPr>
          <p:cNvPr id="9" name="直接连接符 8"/>
          <p:cNvCxnSpPr/>
          <p:nvPr/>
        </p:nvCxnSpPr>
        <p:spPr>
          <a:xfrm>
            <a:off x="0" y="3899805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04896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880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216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5" name="矩形 14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7" name="矩形 16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97600" y="313200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E1703B59-C883-4B8B-974E-AFB30A6C43A7}" type="slidenum">
              <a:rPr lang="en-US" altLang="zh-CN" smtClean="0"/>
              <a:pPr/>
              <a:t>‹#›</a:t>
            </a:fld>
            <a:endParaRPr lang="en-US" altLang="zh-CN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9" name="矩形 8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2350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3" y="975600"/>
            <a:ext cx="8556169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9423215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3" pos="1620">
          <p15:clr>
            <a:srgbClr val="FBAE40"/>
          </p15:clr>
        </p15:guide>
        <p15:guide id="4" pos="2160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两栏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图片 1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5" y="313200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2393" y="975600"/>
            <a:ext cx="8566445" cy="576000"/>
          </a:xfrm>
          <a:prstGeom prst="rect">
            <a:avLst/>
          </a:prstGeom>
        </p:spPr>
        <p:txBody>
          <a:bodyPr/>
          <a:lstStyle>
            <a:lvl1pPr>
              <a:defRPr lang="zh-CN" altLang="en-US" sz="3200" b="1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710244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5193">
          <p15:clr>
            <a:srgbClr val="FBAE40"/>
          </p15:clr>
        </p15:guide>
        <p15:guide id="5" pos="1620">
          <p15:clr>
            <a:srgbClr val="FBAE40"/>
          </p15:clr>
        </p15:guide>
        <p15:guide id="6" pos="2921">
          <p15:clr>
            <a:srgbClr val="FBAE40"/>
          </p15:clr>
        </p15:guide>
        <p15:guide id="7" pos="2160" userDrawn="1">
          <p15:clr>
            <a:srgbClr val="FBAE40"/>
          </p15:clr>
        </p15:guide>
        <p15:guide id="8" pos="3895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对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4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单击此处编辑标题</a:t>
            </a:r>
          </a:p>
        </p:txBody>
      </p:sp>
      <p:pic>
        <p:nvPicPr>
          <p:cNvPr id="19" name="图片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20" name="矩形 1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5" name="矩形 14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947564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3" pos="1620">
          <p15:clr>
            <a:srgbClr val="FBAE40"/>
          </p15:clr>
        </p15:guide>
        <p15:guide id="4" pos="216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对比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图片 1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22" name="矩形 21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24" name="矩形 23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8250026" y="313200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标题 4"/>
          <p:cNvSpPr>
            <a:spLocks noGrp="1"/>
          </p:cNvSpPr>
          <p:nvPr>
            <p:ph type="title" hasCustomPrompt="1"/>
          </p:nvPr>
        </p:nvSpPr>
        <p:spPr>
          <a:xfrm>
            <a:off x="262394" y="960114"/>
            <a:ext cx="4032000" cy="574183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2800" b="1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0" y="1550505"/>
            <a:ext cx="9144000" cy="795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内容占位符 11"/>
          <p:cNvSpPr>
            <a:spLocks noGrp="1"/>
          </p:cNvSpPr>
          <p:nvPr>
            <p:ph sz="quarter" idx="10"/>
          </p:nvPr>
        </p:nvSpPr>
        <p:spPr>
          <a:xfrm>
            <a:off x="262394" y="1717675"/>
            <a:ext cx="403200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6" name="内容占位符 15"/>
          <p:cNvSpPr>
            <a:spLocks noGrp="1"/>
          </p:cNvSpPr>
          <p:nvPr>
            <p:ph sz="quarter" idx="11"/>
          </p:nvPr>
        </p:nvSpPr>
        <p:spPr>
          <a:xfrm>
            <a:off x="4786313" y="1717675"/>
            <a:ext cx="4032250" cy="482624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18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786313" y="958297"/>
            <a:ext cx="4032000" cy="576000"/>
          </a:xfrm>
        </p:spPr>
        <p:txBody>
          <a:bodyPr anchor="b">
            <a:normAutofit/>
          </a:bodyPr>
          <a:lstStyle>
            <a:lvl1pPr marL="0" indent="0" algn="ctr">
              <a:buNone/>
              <a:defRPr lang="zh-CN" altLang="en-US" sz="28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 dirty="0"/>
              <a:t>单击此处编辑标题</a:t>
            </a:r>
          </a:p>
        </p:txBody>
      </p:sp>
      <p:sp>
        <p:nvSpPr>
          <p:cNvPr id="21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6565" y="313200"/>
            <a:ext cx="48719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54BD5A17-3153-4A95-988E-B577C14000F1}" type="slidenum">
              <a:rPr lang="en-US" altLang="zh-CN" smtClean="0"/>
              <a:pPr/>
              <a:t>‹#›</a:t>
            </a:fld>
            <a:endParaRPr lang="en-US" altLang="zh-CN" dirty="0"/>
          </a:p>
        </p:txBody>
      </p:sp>
      <p:pic>
        <p:nvPicPr>
          <p:cNvPr id="13" name="图片 1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4" name="矩形 13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9" name="矩形 18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130605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  <p15:guide id="2" pos="5193">
          <p15:clr>
            <a:srgbClr val="FBAE40"/>
          </p15:clr>
        </p15:guide>
        <p15:guide id="5" pos="1620">
          <p15:clr>
            <a:srgbClr val="FBAE40"/>
          </p15:clr>
        </p15:guide>
        <p15:guide id="6" pos="2921">
          <p15:clr>
            <a:srgbClr val="FBAE40"/>
          </p15:clr>
        </p15:guide>
        <p15:guide id="7" pos="2160" userDrawn="1">
          <p15:clr>
            <a:srgbClr val="FBAE40"/>
          </p15:clr>
        </p15:guide>
        <p15:guide id="8" pos="3895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封面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7760" y="5815086"/>
            <a:ext cx="2458720" cy="65087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69123" y="4006448"/>
            <a:ext cx="8325019" cy="1114192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000" b="1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6" name="副标题 2"/>
          <p:cNvSpPr>
            <a:spLocks noGrp="1"/>
          </p:cNvSpPr>
          <p:nvPr>
            <p:ph type="subTitle" idx="1"/>
          </p:nvPr>
        </p:nvSpPr>
        <p:spPr>
          <a:xfrm>
            <a:off x="469124" y="5245246"/>
            <a:ext cx="5820358" cy="468179"/>
          </a:xfrm>
        </p:spPr>
        <p:txBody>
          <a:bodyPr anchor="ctr">
            <a:noAutofit/>
          </a:bodyPr>
          <a:lstStyle>
            <a:lvl1pPr marL="0" indent="0" algn="l">
              <a:lnSpc>
                <a:spcPct val="100000"/>
              </a:lnSpc>
              <a:buNone/>
              <a:defRPr lang="zh-CN" altLang="en-US" sz="2400" b="0">
                <a:solidFill>
                  <a:schemeClr val="bg1"/>
                </a:solidFill>
                <a:latin typeface="+mn-ea"/>
                <a:cs typeface="+mj-cs"/>
              </a:defRPr>
            </a:lvl1pPr>
          </a:lstStyle>
          <a:p>
            <a:pPr marL="228600" lvl="0" indent="-228600" algn="ctr">
              <a:lnSpc>
                <a:spcPct val="90000"/>
              </a:lnSpc>
              <a:spcBef>
                <a:spcPct val="0"/>
              </a:spcBef>
            </a:pPr>
            <a:r>
              <a:rPr lang="zh-CN" altLang="en-US"/>
              <a:t>单击以编辑母版副标题样式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0" hasCustomPrompt="1"/>
          </p:nvPr>
        </p:nvSpPr>
        <p:spPr>
          <a:xfrm>
            <a:off x="469124" y="5815087"/>
            <a:ext cx="4159250" cy="499004"/>
          </a:xfr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单击此处添加日期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0"/>
            <a:ext cx="9144000" cy="3899805"/>
          </a:xfrm>
          <a:prstGeom prst="rect">
            <a:avLst/>
          </a:prstGeom>
          <a:ln>
            <a:noFill/>
          </a:ln>
        </p:spPr>
      </p:pic>
      <p:cxnSp>
        <p:nvCxnSpPr>
          <p:cNvPr id="11" name="直接连接符 10"/>
          <p:cNvCxnSpPr/>
          <p:nvPr/>
        </p:nvCxnSpPr>
        <p:spPr>
          <a:xfrm>
            <a:off x="0" y="3899805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" t="172" r="40" b="-12"/>
          <a:stretch/>
        </p:blipFill>
        <p:spPr>
          <a:xfrm>
            <a:off x="0" y="0"/>
            <a:ext cx="9144000" cy="3899805"/>
          </a:xfrm>
          <a:prstGeom prst="rect">
            <a:avLst/>
          </a:prstGeom>
          <a:ln>
            <a:noFill/>
          </a:ln>
        </p:spPr>
      </p:pic>
      <p:cxnSp>
        <p:nvCxnSpPr>
          <p:cNvPr id="9" name="直接连接符 8"/>
          <p:cNvCxnSpPr/>
          <p:nvPr userDrawn="1"/>
        </p:nvCxnSpPr>
        <p:spPr>
          <a:xfrm>
            <a:off x="0" y="3899805"/>
            <a:ext cx="91440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20609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2" pos="295">
          <p15:clr>
            <a:srgbClr val="FBAE40"/>
          </p15:clr>
        </p15:guide>
        <p15:guide id="3" orient="horz" pos="2160">
          <p15:clr>
            <a:srgbClr val="FBAE40"/>
          </p15:clr>
        </p15:guide>
        <p15:guide id="4" pos="166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封底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073"/>
            <a:ext cx="9144000" cy="281178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8974" y="3608990"/>
            <a:ext cx="3021843" cy="799946"/>
          </a:xfrm>
          <a:prstGeom prst="rect">
            <a:avLst/>
          </a:prstGeom>
        </p:spPr>
      </p:pic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487896" y="1371600"/>
            <a:ext cx="8410492" cy="926932"/>
          </a:xfrm>
        </p:spPr>
        <p:txBody>
          <a:bodyPr>
            <a:noAutofit/>
          </a:bodyPr>
          <a:lstStyle>
            <a:lvl1pPr algn="ctr">
              <a:defRPr sz="6600" b="1">
                <a:solidFill>
                  <a:schemeClr val="bg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603073"/>
            <a:ext cx="9144000" cy="2811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5516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7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05017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内页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6000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0" name="灯片编号占位符 5"/>
          <p:cNvSpPr txBox="1">
            <a:spLocks/>
          </p:cNvSpPr>
          <p:nvPr/>
        </p:nvSpPr>
        <p:spPr>
          <a:xfrm>
            <a:off x="8697600" y="311755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E1703B59-C883-4B8B-974E-AFB30A6C43A7}" type="slidenum">
              <a:rPr lang="zh-CN" altLang="en-US" smtClean="0"/>
              <a:pPr lvl="0"/>
              <a:t>‹#›</a:t>
            </a:fld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5974537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极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7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28377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内页-极简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sz="quarter" idx="10"/>
          </p:nvPr>
        </p:nvSpPr>
        <p:spPr>
          <a:xfrm>
            <a:off x="494025" y="1685678"/>
            <a:ext cx="8372163" cy="4921498"/>
          </a:xfrm>
        </p:spPr>
        <p:txBody>
          <a:bodyPr>
            <a:normAutofit/>
          </a:bodyPr>
          <a:lstStyle>
            <a:lvl1pPr>
              <a:buClr>
                <a:schemeClr val="accent1"/>
              </a:buClr>
              <a:defRPr sz="2000"/>
            </a:lvl1pPr>
            <a:lvl2pPr>
              <a:buClr>
                <a:schemeClr val="accent1"/>
              </a:buClr>
              <a:defRPr sz="1800"/>
            </a:lvl2pPr>
            <a:lvl3pPr>
              <a:buClr>
                <a:schemeClr val="accent1"/>
              </a:buClr>
              <a:defRPr sz="1600"/>
            </a:lvl3pPr>
            <a:lvl4pPr>
              <a:buClr>
                <a:schemeClr val="accent1"/>
              </a:buClr>
              <a:defRPr sz="1400"/>
            </a:lvl4pPr>
            <a:lvl5pPr>
              <a:buClr>
                <a:schemeClr val="accent1"/>
              </a:buClr>
              <a:defRPr sz="1400"/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zh-CN" altLang="en-US" dirty="0"/>
          </a:p>
        </p:txBody>
      </p:sp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4" y="974277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9" name="矩形 8"/>
          <p:cNvSpPr/>
          <p:nvPr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8697600" y="313200"/>
            <a:ext cx="3651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lvl1pPr>
              <a:defRPr lang="zh-CN" altLang="en-US" sz="1200" spc="-60" baseline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D4CE0C3C-47D3-4455-AB34-8268314DB49D}" type="slidenum">
              <a:rPr lang="en-US" altLang="zh-CN" smtClean="0"/>
              <a:pPr/>
              <a:t>‹#›</a:t>
            </a:fld>
            <a:endParaRPr lang="en-US" altLang="zh-CN"/>
          </a:p>
        </p:txBody>
      </p:sp>
      <p:sp>
        <p:nvSpPr>
          <p:cNvPr id="8" name="文本框 7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1"/>
            <a:ext cx="9144000" cy="6688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/>
          <p:cNvSpPr txBox="1"/>
          <p:nvPr userDrawn="1"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04390"/>
            <a:ext cx="459922" cy="460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1174895"/>
      </p:ext>
    </p:extLst>
  </p:cSld>
  <p:clrMapOvr>
    <a:masterClrMapping/>
  </p:clrMapOvr>
  <p:hf hdr="0" ftr="0" dt="0"/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目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0" y="5821680"/>
            <a:ext cx="9144000" cy="10363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7293" y="6100771"/>
            <a:ext cx="1958547" cy="518469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323850" y="235137"/>
            <a:ext cx="6474515" cy="337358"/>
          </a:xfrm>
          <a:prstGeom prst="rect">
            <a:avLst/>
          </a:prstGeom>
        </p:spPr>
        <p:txBody>
          <a:bodyPr anchor="ctr"/>
          <a:lstStyle>
            <a:lvl1pPr>
              <a:defRPr sz="2000">
                <a:solidFill>
                  <a:schemeClr val="bg1"/>
                </a:solidFill>
                <a:effectLst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240"/>
            <a:ext cx="9144000" cy="5185064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51240"/>
            <a:ext cx="9144000" cy="518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6249892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5556">
          <p15:clr>
            <a:srgbClr val="FBAE40"/>
          </p15:clr>
        </p15:guide>
        <p15:guide id="2" pos="204">
          <p15:clr>
            <a:srgbClr val="FBAE40"/>
          </p15:clr>
        </p15:guide>
        <p15:guide id="5" pos="3125">
          <p15:clr>
            <a:srgbClr val="FBAE40"/>
          </p15:clr>
        </p15:guide>
        <p15:guide id="6" pos="115">
          <p15:clr>
            <a:srgbClr val="FBAE40"/>
          </p15:clr>
        </p15:guide>
        <p15:guide id="7" pos="4167" userDrawn="1">
          <p15:clr>
            <a:srgbClr val="FBAE40"/>
          </p15:clr>
        </p15:guide>
        <p15:guide id="8" pos="153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8665885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纯标题-有页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494025" y="975600"/>
            <a:ext cx="8372163" cy="574183"/>
          </a:xfrm>
          <a:prstGeom prst="rect">
            <a:avLst/>
          </a:prstGeom>
        </p:spPr>
        <p:txBody>
          <a:bodyPr/>
          <a:lstStyle>
            <a:lvl1pPr>
              <a:defRPr sz="3200" b="1">
                <a:solidFill>
                  <a:schemeClr val="accent1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8250026" y="311755"/>
            <a:ext cx="5788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spc="-60" baseline="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Page .</a:t>
            </a:r>
            <a:endParaRPr lang="zh-CN" altLang="en-US" sz="1200" spc="-60" baseline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灯片编号占位符 5"/>
          <p:cNvSpPr txBox="1">
            <a:spLocks/>
          </p:cNvSpPr>
          <p:nvPr/>
        </p:nvSpPr>
        <p:spPr>
          <a:xfrm>
            <a:off x="8696565" y="311755"/>
            <a:ext cx="4474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200" spc="-60" baseline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lvl="0"/>
            <a:fld id="{7E0B4DC1-AB35-4259-8072-EA8F5B8A0BBF}" type="slidenum">
              <a:rPr lang="zh-CN" altLang="en-US" smtClean="0"/>
              <a:pPr lvl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32619931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7" name="矩形 6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0" name="矩形 9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330335"/>
      </p:ext>
    </p:extLst>
  </p:cSld>
  <p:clrMapOvr>
    <a:masterClrMapping/>
  </p:clrMapOvr>
  <p:transition spd="med">
    <p:push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3.emf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microsoft.com/office/2007/relationships/hdphoto" Target="../media/hdphoto1.wdp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6" name="文本占位符 5"/>
          <p:cNvSpPr>
            <a:spLocks noGrp="1"/>
          </p:cNvSpPr>
          <p:nvPr>
            <p:ph type="body" idx="1"/>
          </p:nvPr>
        </p:nvSpPr>
        <p:spPr>
          <a:xfrm>
            <a:off x="413468" y="1673352"/>
            <a:ext cx="8340421" cy="49998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0" name="矩形 9"/>
          <p:cNvSpPr/>
          <p:nvPr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9" cstate="print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  <p:sp>
        <p:nvSpPr>
          <p:cNvPr id="4" name="标题占位符 3"/>
          <p:cNvSpPr>
            <a:spLocks noGrp="1"/>
          </p:cNvSpPr>
          <p:nvPr>
            <p:ph type="title"/>
          </p:nvPr>
        </p:nvSpPr>
        <p:spPr>
          <a:xfrm>
            <a:off x="413468" y="863020"/>
            <a:ext cx="8410492" cy="7013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>
          <a:blip r:embed="rId18"/>
          <a:stretch>
            <a:fillRect/>
          </a:stretch>
        </p:blipFill>
        <p:spPr>
          <a:xfrm>
            <a:off x="0" y="0"/>
            <a:ext cx="9144793" cy="664522"/>
          </a:xfrm>
          <a:prstGeom prst="rect">
            <a:avLst/>
          </a:prstGeom>
        </p:spPr>
      </p:pic>
      <p:sp>
        <p:nvSpPr>
          <p:cNvPr id="11" name="矩形 10"/>
          <p:cNvSpPr/>
          <p:nvPr userDrawn="1"/>
        </p:nvSpPr>
        <p:spPr>
          <a:xfrm>
            <a:off x="0" y="6766560"/>
            <a:ext cx="9144000" cy="9143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/>
          <p:cNvPicPr>
            <a:picLocks noChangeAspect="1"/>
          </p:cNvPicPr>
          <p:nvPr userDrawn="1"/>
        </p:nvPicPr>
        <p:blipFill>
          <a:blip r:embed="rId19" cstate="print">
            <a:extLst>
              <a:ext uri="{BEBA8EAE-BF5A-486C-A8C5-ECC9F3942E4B}">
                <a14:imgProps xmlns:a14="http://schemas.microsoft.com/office/drawing/2010/main">
                  <a14:imgLayer r:embed="rId20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024" y="168582"/>
            <a:ext cx="1517655" cy="401413"/>
          </a:xfrm>
          <a:prstGeom prst="rect">
            <a:avLst/>
          </a:prstGeom>
        </p:spPr>
      </p:pic>
      <p:sp>
        <p:nvSpPr>
          <p:cNvPr id="16" name="矩形 15"/>
          <p:cNvSpPr/>
          <p:nvPr userDrawn="1"/>
        </p:nvSpPr>
        <p:spPr>
          <a:xfrm>
            <a:off x="0" y="1"/>
            <a:ext cx="9144000" cy="10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1"/>
          <a:stretch>
            <a:fillRect/>
          </a:stretch>
        </p:blipFill>
        <p:spPr>
          <a:xfrm>
            <a:off x="0" y="1231682"/>
            <a:ext cx="9144000" cy="33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7373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  <p:sldLayoutId id="2147483814" r:id="rId12"/>
    <p:sldLayoutId id="2147483815" r:id="rId13"/>
    <p:sldLayoutId id="2147483816" r:id="rId14"/>
    <p:sldLayoutId id="2147483817" r:id="rId15"/>
    <p:sldLayoutId id="2147483818" r:id="rId16"/>
  </p:sldLayoutIdLst>
  <p:transition spd="med">
    <p:push/>
  </p:transition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Calibri" panose="020F0502020204030204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microsoft.com/office/2007/relationships/media" Target="../media/media2.mp4"/><Relationship Id="rId7" Type="http://schemas.openxmlformats.org/officeDocument/2006/relationships/image" Target="../media/image2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4.xml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0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3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5.png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6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7.png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9.pn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78288" y="3924810"/>
            <a:ext cx="8731250" cy="1114192"/>
          </a:xfrm>
        </p:spPr>
        <p:txBody>
          <a:bodyPr/>
          <a:lstStyle/>
          <a:p>
            <a:pPr algn="ctr"/>
            <a:r>
              <a:rPr lang="en-US" altLang="zh-CN" sz="3200" dirty="0" smtClean="0"/>
              <a:t>Competition </a:t>
            </a:r>
            <a:r>
              <a:rPr lang="en-US" altLang="zh-CN" sz="3200" dirty="0"/>
              <a:t>of Social Opinions </a:t>
            </a:r>
            <a:r>
              <a:rPr lang="en-US" altLang="zh-CN" sz="3200" dirty="0" smtClean="0"/>
              <a:t/>
            </a:r>
            <a:br>
              <a:rPr lang="en-US" altLang="zh-CN" sz="3200" dirty="0" smtClean="0"/>
            </a:br>
            <a:r>
              <a:rPr lang="en-US" altLang="zh-CN" sz="3200" dirty="0" smtClean="0"/>
              <a:t>on Two-Layer </a:t>
            </a:r>
            <a:r>
              <a:rPr lang="en-US" altLang="zh-CN" sz="3200" dirty="0"/>
              <a:t>Networks</a:t>
            </a:r>
            <a:endParaRPr lang="zh-CN" altLang="en-US" sz="3200" dirty="0"/>
          </a:p>
        </p:txBody>
      </p:sp>
      <p:sp>
        <p:nvSpPr>
          <p:cNvPr id="5" name="副标题 4"/>
          <p:cNvSpPr>
            <a:spLocks noGrp="1"/>
          </p:cNvSpPr>
          <p:nvPr>
            <p:ph type="subTitle" idx="1"/>
          </p:nvPr>
        </p:nvSpPr>
        <p:spPr>
          <a:xfrm>
            <a:off x="2090717" y="5153302"/>
            <a:ext cx="4963055" cy="953416"/>
          </a:xfrm>
        </p:spPr>
        <p:txBody>
          <a:bodyPr/>
          <a:lstStyle/>
          <a:p>
            <a:pPr algn="ctr">
              <a:spcBef>
                <a:spcPts val="600"/>
              </a:spcBef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Student : Cho </a:t>
            </a:r>
            <a:r>
              <a:rPr lang="en-US" altLang="zh-CN" dirty="0" err="1" smtClean="0">
                <a:latin typeface="Arial" panose="020B0604020202020204" pitchFamily="34" charset="0"/>
                <a:cs typeface="Arial" panose="020B0604020202020204" pitchFamily="34" charset="0"/>
              </a:rPr>
              <a:t>Hyunchel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spcBef>
                <a:spcPts val="600"/>
              </a:spcBef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Supervisor : Wang Lin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文本占位符 5"/>
          <p:cNvSpPr>
            <a:spLocks noGrp="1"/>
          </p:cNvSpPr>
          <p:nvPr>
            <p:ph type="body" sz="quarter" idx="10"/>
          </p:nvPr>
        </p:nvSpPr>
        <p:spPr>
          <a:xfrm>
            <a:off x="3813514" y="6157518"/>
            <a:ext cx="1749086" cy="499004"/>
          </a:xfrm>
        </p:spPr>
        <p:txBody>
          <a:bodyPr/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2020.</a:t>
            </a:r>
            <a:r>
              <a:rPr lang="zh-CN" alt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2.17.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0725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241540" y="1523659"/>
            <a:ext cx="86967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Indexes for measuring network states and consensus(1)</a:t>
            </a: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0" y="4453198"/>
            <a:ext cx="9144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AS(Average State) :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it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is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verified whether the consensus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happens or not.</a:t>
            </a:r>
          </a:p>
          <a:p>
            <a:r>
              <a:rPr lang="en-US" altLang="zh-CN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* AS ≈ +1 : positive consensus,  AS ≈ -1 : negative consensus</a:t>
            </a:r>
            <a:endParaRPr lang="en-US" altLang="zh-CN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AS total :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the summation of AS for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all </a:t>
            </a:r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p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values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and all </a:t>
            </a:r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v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values</a:t>
            </a: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CI(Consensus Index) : It is  measured how close the state is to a consensus. </a:t>
            </a:r>
          </a:p>
          <a:p>
            <a:pPr>
              <a:lnSpc>
                <a:spcPct val="150000"/>
              </a:lnSpc>
            </a:pPr>
            <a:r>
              <a:rPr lang="en-US" altLang="zh-CN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* CI ≈ 0 : consensus, CI ≈ 1 : separated coexistence, CI ≈ 0.5 : mixed coexistence</a:t>
            </a:r>
            <a:endParaRPr lang="en-US" altLang="zh-CN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Tx/>
              <a:buChar char="-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0" y="967135"/>
            <a:ext cx="8372163" cy="57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 smtClean="0"/>
              <a:t>A Two-layer Network Model</a:t>
            </a:r>
            <a:endParaRPr lang="zh-CN" altLang="en-US" sz="28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6451" t="25742" r="30461" b="53023"/>
          <a:stretch/>
        </p:blipFill>
        <p:spPr>
          <a:xfrm>
            <a:off x="303373" y="2337441"/>
            <a:ext cx="4452415" cy="111310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8059" t="19587" r="30835" b="67731"/>
          <a:stretch/>
        </p:blipFill>
        <p:spPr>
          <a:xfrm>
            <a:off x="4572000" y="3345613"/>
            <a:ext cx="4507437" cy="869147"/>
          </a:xfrm>
          <a:prstGeom prst="rect">
            <a:avLst/>
          </a:prstGeom>
        </p:spPr>
      </p:pic>
      <p:pic>
        <p:nvPicPr>
          <p:cNvPr id="13" name="그림 12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0799" t="47457" r="35145" b="37207"/>
          <a:stretch/>
        </p:blipFill>
        <p:spPr>
          <a:xfrm>
            <a:off x="303373" y="3433377"/>
            <a:ext cx="3749888" cy="81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270381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직사각형 29"/>
          <p:cNvSpPr/>
          <p:nvPr/>
        </p:nvSpPr>
        <p:spPr>
          <a:xfrm>
            <a:off x="241540" y="1523659"/>
            <a:ext cx="86967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Indexes for measuring network states and consensus(2)</a:t>
            </a: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3" name="직사각형 32"/>
          <p:cNvSpPr/>
          <p:nvPr/>
        </p:nvSpPr>
        <p:spPr>
          <a:xfrm>
            <a:off x="0" y="3857941"/>
            <a:ext cx="9105660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PCR(Positive Consensus Ratio) :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the ratio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of positive consensus over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simulations 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with all parameters</a:t>
            </a:r>
          </a:p>
          <a:p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NCR(Negative Consensus Ratio) :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the ratio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negative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consensus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over simulations 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                     with all parameters</a:t>
            </a:r>
          </a:p>
          <a:p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CR(Consensus Ratio) : PCR + NCR</a:t>
            </a:r>
          </a:p>
          <a:p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- Coexistence Ratio : 1 - CR</a:t>
            </a: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0" y="967135"/>
            <a:ext cx="8372163" cy="57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 smtClean="0"/>
              <a:t>A Two-layer Network Model</a:t>
            </a:r>
            <a:endParaRPr lang="zh-CN" altLang="en-US" sz="2800" dirty="0"/>
          </a:p>
        </p:txBody>
      </p:sp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6740" t="46461" r="39325" b="37908"/>
          <a:stretch/>
        </p:blipFill>
        <p:spPr>
          <a:xfrm>
            <a:off x="856583" y="2299266"/>
            <a:ext cx="2815530" cy="1149219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36630" t="69116" r="38485" b="15253"/>
          <a:stretch/>
        </p:blipFill>
        <p:spPr>
          <a:xfrm>
            <a:off x="4792578" y="2296789"/>
            <a:ext cx="3026373" cy="1188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939109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2"/>
          <p:cNvSpPr txBox="1">
            <a:spLocks/>
          </p:cNvSpPr>
          <p:nvPr/>
        </p:nvSpPr>
        <p:spPr>
          <a:xfrm>
            <a:off x="0" y="967135"/>
            <a:ext cx="8372163" cy="57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 smtClean="0"/>
              <a:t>A Two-layer Network Model</a:t>
            </a:r>
            <a:endParaRPr lang="zh-CN" altLang="en-US" sz="28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7842"/>
            <a:ext cx="7996591" cy="4490478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241540" y="1523659"/>
            <a:ext cx="86967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</a:t>
            </a:r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AS’ 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values per each step according to all parameters</a:t>
            </a: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b="1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5877784" y="2056757"/>
            <a:ext cx="2242457" cy="345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consensus </a:t>
            </a:r>
            <a:endParaRPr lang="zh-CN" altLang="en-US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6001434" y="5660298"/>
            <a:ext cx="2242457" cy="345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Negative consensus </a:t>
            </a:r>
            <a:endParaRPr lang="zh-CN" altLang="en-US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6428538" y="3989584"/>
            <a:ext cx="2242457" cy="345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Coexistence</a:t>
            </a:r>
            <a:endParaRPr lang="zh-CN" altLang="en-US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85563377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2"/>
          <p:cNvSpPr txBox="1">
            <a:spLocks/>
          </p:cNvSpPr>
          <p:nvPr/>
        </p:nvSpPr>
        <p:spPr>
          <a:xfrm>
            <a:off x="0" y="967135"/>
            <a:ext cx="8372163" cy="57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 smtClean="0"/>
              <a:t>A Two-layer Network Model</a:t>
            </a:r>
            <a:endParaRPr lang="zh-CN" altLang="en-US" sz="28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37217"/>
            <a:ext cx="7637929" cy="4442908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41540" y="1523659"/>
            <a:ext cx="86967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‘</a:t>
            </a:r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CI’ 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values per each step according to all parameters</a:t>
            </a: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altLang="zh-CN" b="1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5772665" y="1969648"/>
            <a:ext cx="259949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Separated coexistence</a:t>
            </a:r>
            <a:endParaRPr lang="zh-CN" altLang="en-US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6129706" y="5418187"/>
            <a:ext cx="2242457" cy="345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Consensus </a:t>
            </a:r>
            <a:endParaRPr lang="zh-CN" altLang="en-US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5951185" y="3741048"/>
            <a:ext cx="2242457" cy="345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Mixed coexistence</a:t>
            </a:r>
            <a:endParaRPr lang="zh-CN" altLang="en-US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27718918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167897" y="1549565"/>
            <a:ext cx="4824170" cy="6047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040" indent="-257040" algn="l" defTabSz="914400" rtl="0" eaLnBrk="1" latinLnBrk="0" hangingPunct="1">
              <a:lnSpc>
                <a:spcPct val="185000"/>
              </a:lnSpc>
              <a:buClr>
                <a:srgbClr val="000000"/>
              </a:buClr>
              <a:buFont typeface="Wingdings"/>
              <a:buNone/>
              <a:defRPr/>
            </a:pPr>
            <a:r>
              <a:rPr kumimoji="0" lang="en-US" altLang="ko-KR" b="1" i="0" u="none" strike="noStrike" kern="1200" cap="none" normalizeH="0" baseline="0" dirty="0" smtClean="0">
                <a:solidFill>
                  <a:srgbClr val="000000"/>
                </a:solidFill>
                <a:latin typeface="Microsoft YaHei"/>
                <a:ea typeface="Microsoft YaHei"/>
                <a:cs typeface="Microsoft YaHei"/>
              </a:rPr>
              <a:t>Dynamics on</a:t>
            </a:r>
            <a:r>
              <a:rPr kumimoji="0" lang="en-US" altLang="ko-KR" b="1" i="0" u="none" strike="noStrike" kern="1200" cap="none" normalizeH="0" dirty="0" smtClean="0">
                <a:solidFill>
                  <a:srgbClr val="000000"/>
                </a:solidFill>
                <a:latin typeface="Microsoft YaHei"/>
                <a:ea typeface="Microsoft YaHei"/>
                <a:cs typeface="Microsoft YaHei"/>
              </a:rPr>
              <a:t> network with two layers </a:t>
            </a:r>
            <a:endParaRPr kumimoji="0" lang="ko-KR" altLang="en-US" b="1" i="0" u="none" strike="noStrike" kern="1200" cap="none" normalizeH="0" baseline="0" dirty="0">
              <a:solidFill>
                <a:srgbClr val="000000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1027633" y="5734775"/>
            <a:ext cx="2159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consensus</a:t>
            </a:r>
          </a:p>
        </p:txBody>
      </p:sp>
      <p:sp>
        <p:nvSpPr>
          <p:cNvPr id="18" name="직사각형 17"/>
          <p:cNvSpPr/>
          <p:nvPr/>
        </p:nvSpPr>
        <p:spPr>
          <a:xfrm>
            <a:off x="5726359" y="5734775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Negative consensus</a:t>
            </a:r>
          </a:p>
        </p:txBody>
      </p:sp>
      <p:sp>
        <p:nvSpPr>
          <p:cNvPr id="12" name="제목 2"/>
          <p:cNvSpPr txBox="1">
            <a:spLocks/>
          </p:cNvSpPr>
          <p:nvPr/>
        </p:nvSpPr>
        <p:spPr>
          <a:xfrm>
            <a:off x="0" y="967135"/>
            <a:ext cx="8372163" cy="57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 smtClean="0"/>
              <a:t>A Two-layer Network Model</a:t>
            </a:r>
            <a:endParaRPr lang="zh-CN" altLang="en-US" sz="2800" dirty="0"/>
          </a:p>
        </p:txBody>
      </p:sp>
      <p:pic>
        <p:nvPicPr>
          <p:cNvPr id="8" name="positiv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l="34665" t="36435" r="25520" b="24200"/>
          <a:stretch/>
        </p:blipFill>
        <p:spPr>
          <a:xfrm>
            <a:off x="0" y="2769913"/>
            <a:ext cx="4460693" cy="2925537"/>
          </a:xfrm>
          <a:prstGeom prst="rect">
            <a:avLst/>
          </a:prstGeom>
        </p:spPr>
      </p:pic>
      <p:pic>
        <p:nvPicPr>
          <p:cNvPr id="9" name="negative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8"/>
          <a:srcRect l="34559" t="36863" r="25294" b="24510"/>
          <a:stretch/>
        </p:blipFill>
        <p:spPr>
          <a:xfrm>
            <a:off x="4687667" y="2769913"/>
            <a:ext cx="4442885" cy="2925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846755"/>
      </p:ext>
    </p:extLst>
  </p:cSld>
  <p:clrMapOvr>
    <a:masterClrMapping/>
  </p:clrMapOvr>
  <p:transition spd="med">
    <p:push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1096301" y="1722142"/>
            <a:ext cx="7221789" cy="1080051"/>
          </a:xfrm>
          <a:solidFill>
            <a:schemeClr val="accent1"/>
          </a:solidFill>
        </p:spPr>
        <p:txBody>
          <a:bodyPr>
            <a:normAutofit/>
          </a:bodyPr>
          <a:lstStyle/>
          <a:p>
            <a:pPr algn="ctr"/>
            <a:r>
              <a:rPr lang="en-US" altLang="zh-CN" sz="4000" dirty="0" smtClean="0">
                <a:solidFill>
                  <a:schemeClr val="accent5"/>
                </a:solidFill>
              </a:rPr>
              <a:t>Simulation Results</a:t>
            </a:r>
            <a:endParaRPr lang="zh-CN" altLang="en-US" sz="4000" dirty="0">
              <a:solidFill>
                <a:schemeClr val="accent5"/>
              </a:solidFill>
            </a:endParaRPr>
          </a:p>
        </p:txBody>
      </p:sp>
      <p:sp>
        <p:nvSpPr>
          <p:cNvPr id="4" name="제목 2"/>
          <p:cNvSpPr txBox="1">
            <a:spLocks/>
          </p:cNvSpPr>
          <p:nvPr/>
        </p:nvSpPr>
        <p:spPr>
          <a:xfrm>
            <a:off x="560440" y="3387654"/>
            <a:ext cx="8583560" cy="20541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14350" indent="-514350">
              <a:buFont typeface="+mj-lt"/>
              <a:buAutoNum type="arabicPeriod"/>
            </a:pPr>
            <a:r>
              <a:rPr lang="en-US" altLang="zh-CN" sz="2800" spc="-150" dirty="0" smtClean="0"/>
              <a:t>Competition on a two-layer network with various structures</a:t>
            </a:r>
          </a:p>
          <a:p>
            <a:pPr marL="514350" indent="-514350">
              <a:buFont typeface="+mj-lt"/>
              <a:buAutoNum type="arabicPeriod"/>
            </a:pPr>
            <a:endParaRPr lang="en-US" altLang="zh-CN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CN" sz="2800" dirty="0" smtClean="0"/>
              <a:t>Competition with different updating rules</a:t>
            </a:r>
          </a:p>
          <a:p>
            <a:pPr marL="514350" indent="-514350">
              <a:buFont typeface="+mj-lt"/>
              <a:buAutoNum type="arabicPeriod"/>
            </a:pPr>
            <a:endParaRPr lang="en-US" altLang="zh-CN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US" altLang="zh-CN" sz="2800" dirty="0" smtClean="0"/>
              <a:t>Influences of key nodes on competition</a:t>
            </a:r>
          </a:p>
          <a:p>
            <a:pPr marL="514350" indent="-514350">
              <a:buFont typeface="+mj-lt"/>
              <a:buAutoNum type="arabicPeriod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5565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Random Regular(</a:t>
            </a:r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RR)</a:t>
            </a: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Networks(1)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5133637" y="3074563"/>
            <a:ext cx="37084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Each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layer consists of random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</a:p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regular network which has 2048    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nodes.</a:t>
            </a:r>
          </a:p>
          <a:p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Each node has 5 internal edges</a:t>
            </a:r>
          </a:p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and 1 external edge.</a:t>
            </a:r>
          </a:p>
          <a:p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37" t="31890" r="8853" b="16438"/>
          <a:stretch/>
        </p:blipFill>
        <p:spPr>
          <a:xfrm>
            <a:off x="172530" y="2519619"/>
            <a:ext cx="5083143" cy="3177743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172530" y="5565338"/>
            <a:ext cx="884447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This competition is basic model for comparison.</a:t>
            </a: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Based on this model, the structures of a model are changed and modified. </a:t>
            </a:r>
          </a:p>
        </p:txBody>
      </p:sp>
    </p:spTree>
    <p:extLst>
      <p:ext uri="{BB962C8B-B14F-4D97-AF65-F5344CB8AC3E}">
        <p14:creationId xmlns:p14="http://schemas.microsoft.com/office/powerpoint/2010/main" val="2919806817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Random Regular(</a:t>
            </a:r>
            <a:r>
              <a:rPr lang="en-US" altLang="ko-KR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RR)</a:t>
            </a: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Networks(2)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242" name="_x489837064" descr="cif0000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14850" y="2077975"/>
            <a:ext cx="4629150" cy="342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241" name="_x489847504" descr="cif0000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24" y="2077975"/>
            <a:ext cx="4381499" cy="3461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직사각형 10"/>
          <p:cNvSpPr/>
          <p:nvPr/>
        </p:nvSpPr>
        <p:spPr>
          <a:xfrm>
            <a:off x="49524" y="6086528"/>
            <a:ext cx="913657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There exist three final states(positive consensus, negative consensus, coexistence).</a:t>
            </a:r>
          </a:p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By using these values and figures, various models are compared with  this model.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6400" y="5542556"/>
            <a:ext cx="93472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Simulation results with all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parameters(</a:t>
            </a:r>
            <a:r>
              <a:rPr lang="en-US" altLang="zh-CN" sz="1600" i="1" dirty="0">
                <a:latin typeface="Arial" panose="020B0604020202020204" pitchFamily="34" charset="0"/>
                <a:cs typeface="Arial" panose="020B0604020202020204" pitchFamily="34" charset="0"/>
              </a:rPr>
              <a:t>p</a:t>
            </a:r>
            <a:r>
              <a:rPr lang="en-US" altLang="zh-CN" sz="1600" i="1" dirty="0" smtClean="0">
                <a:latin typeface="Arial" panose="020B0604020202020204" pitchFamily="34" charset="0"/>
                <a:cs typeface="Arial" panose="020B0604020202020204" pitchFamily="34" charset="0"/>
              </a:rPr>
              <a:t>, v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) </a:t>
            </a:r>
          </a:p>
          <a:p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Blue 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: positive consensus  /  Red :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negative 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consensus / Light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colored and 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white : coexistence</a:t>
            </a:r>
          </a:p>
        </p:txBody>
      </p:sp>
    </p:spTree>
    <p:extLst>
      <p:ext uri="{BB962C8B-B14F-4D97-AF65-F5344CB8AC3E}">
        <p14:creationId xmlns:p14="http://schemas.microsoft.com/office/powerpoint/2010/main" val="404753803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Networks with different number of external links(1)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18047" y="5142801"/>
            <a:ext cx="892338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We denote </a:t>
            </a:r>
            <a:r>
              <a:rPr lang="en-US" altLang="zh-CN" i="1" dirty="0">
                <a:latin typeface="Arial" panose="020B0604020202020204" pitchFamily="34" charset="0"/>
                <a:cs typeface="Arial" panose="020B0604020202020204" pitchFamily="34" charset="0"/>
              </a:rPr>
              <a:t>HM(n)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as a hierarchical model with a level </a:t>
            </a:r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n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, which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means that the number of nodes in layer B is </a:t>
            </a:r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1 / n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of the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number of nodes in layer A, and the number of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external links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from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a node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in layer B is </a:t>
            </a:r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n,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in view that the number of external links from a node in layer A is 1.</a:t>
            </a:r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zh-CN" alt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462" t="30933" r="9714" b="15465"/>
          <a:stretch/>
        </p:blipFill>
        <p:spPr>
          <a:xfrm>
            <a:off x="118047" y="2289577"/>
            <a:ext cx="4179576" cy="2406422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925" t="31771" r="10390" b="17014"/>
          <a:stretch/>
        </p:blipFill>
        <p:spPr>
          <a:xfrm>
            <a:off x="4775695" y="2308163"/>
            <a:ext cx="3841949" cy="220317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86216" y="4511333"/>
            <a:ext cx="563760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HM(2) : </a:t>
            </a:r>
            <a:r>
              <a:rPr lang="en-US" altLang="zh-CN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Each node in layer B has 2 external edges</a:t>
            </a:r>
            <a:endParaRPr lang="zh-CN" altLang="en-US" sz="1400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4775695" y="4511333"/>
            <a:ext cx="53709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HM(8)</a:t>
            </a:r>
            <a:r>
              <a:rPr lang="en-US" altLang="zh-CN" i="1" dirty="0">
                <a:latin typeface="Arial" panose="020B0604020202020204" pitchFamily="34" charset="0"/>
                <a:cs typeface="Arial" panose="020B0604020202020204" pitchFamily="34" charset="0"/>
              </a:rPr>
              <a:t> : </a:t>
            </a:r>
            <a:r>
              <a:rPr lang="en-US" altLang="zh-CN" sz="1400" i="1" dirty="0">
                <a:latin typeface="Arial" panose="020B0604020202020204" pitchFamily="34" charset="0"/>
                <a:cs typeface="Arial" panose="020B0604020202020204" pitchFamily="34" charset="0"/>
              </a:rPr>
              <a:t>Each node in layer B has </a:t>
            </a:r>
            <a:r>
              <a:rPr lang="en-US" altLang="zh-CN" sz="1400" i="1" dirty="0" smtClean="0">
                <a:latin typeface="Arial" panose="020B0604020202020204" pitchFamily="34" charset="0"/>
                <a:cs typeface="Arial" panose="020B0604020202020204" pitchFamily="34" charset="0"/>
              </a:rPr>
              <a:t>8 </a:t>
            </a:r>
            <a:r>
              <a:rPr lang="en-US" altLang="zh-CN" sz="1400" i="1" dirty="0">
                <a:latin typeface="Arial" panose="020B0604020202020204" pitchFamily="34" charset="0"/>
                <a:cs typeface="Arial" panose="020B0604020202020204" pitchFamily="34" charset="0"/>
              </a:rPr>
              <a:t>external edges</a:t>
            </a:r>
            <a:endParaRPr lang="zh-CN" alt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5142705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Networks with different number of external links(2)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4" name="그림 33"/>
          <p:cNvPicPr>
            <a:picLocks noChangeAspect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532" y="1880216"/>
            <a:ext cx="5574458" cy="4760351"/>
          </a:xfrm>
          <a:prstGeom prst="rect">
            <a:avLst/>
          </a:prstGeom>
        </p:spPr>
      </p:pic>
      <p:sp>
        <p:nvSpPr>
          <p:cNvPr id="43" name="직사각형 42"/>
          <p:cNvSpPr/>
          <p:nvPr/>
        </p:nvSpPr>
        <p:spPr>
          <a:xfrm>
            <a:off x="5314162" y="2162381"/>
            <a:ext cx="3829838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The largest area for coexistence : </a:t>
            </a: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HM(2)</a:t>
            </a:r>
          </a:p>
          <a:p>
            <a:pPr>
              <a:lnSpc>
                <a:spcPct val="150000"/>
              </a:lnSpc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The largest area for consensus : </a:t>
            </a: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HM(256)</a:t>
            </a:r>
          </a:p>
          <a:p>
            <a:pPr>
              <a:lnSpc>
                <a:spcPct val="150000"/>
              </a:lnSpc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As n in HM(n) is increased, the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coexistence area is decreased,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and the consensus area is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increased. </a:t>
            </a:r>
          </a:p>
        </p:txBody>
      </p:sp>
    </p:spTree>
    <p:extLst>
      <p:ext uri="{BB962C8B-B14F-4D97-AF65-F5344CB8AC3E}">
        <p14:creationId xmlns:p14="http://schemas.microsoft.com/office/powerpoint/2010/main" val="1640892637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zh-CN" sz="28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28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6" name="그룹 5"/>
          <p:cNvGrpSpPr/>
          <p:nvPr/>
        </p:nvGrpSpPr>
        <p:grpSpPr>
          <a:xfrm>
            <a:off x="1841535" y="774861"/>
            <a:ext cx="5460930" cy="472043"/>
            <a:chOff x="1841535" y="1274733"/>
            <a:chExt cx="5460930" cy="472043"/>
          </a:xfrm>
        </p:grpSpPr>
        <p:sp>
          <p:nvSpPr>
            <p:cNvPr id="4" name="Freeform 10"/>
            <p:cNvSpPr>
              <a:spLocks/>
            </p:cNvSpPr>
            <p:nvPr userDrawn="1"/>
          </p:nvSpPr>
          <p:spPr bwMode="auto">
            <a:xfrm>
              <a:off x="1841535" y="1367357"/>
              <a:ext cx="843427" cy="343858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b="1">
                <a:latin typeface="Arial Black" panose="020B0A04020102020204" pitchFamily="34" charset="0"/>
              </a:endParaRPr>
            </a:p>
          </p:txBody>
        </p:sp>
        <p:sp>
          <p:nvSpPr>
            <p:cNvPr id="5" name="文本框 4"/>
            <p:cNvSpPr txBox="1"/>
            <p:nvPr userDrawn="1"/>
          </p:nvSpPr>
          <p:spPr>
            <a:xfrm>
              <a:off x="2071646" y="1303550"/>
              <a:ext cx="383206" cy="443226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1</a:t>
              </a:r>
              <a:endParaRPr lang="zh-CN" altLang="en-US" b="1" dirty="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cxnSp>
          <p:nvCxnSpPr>
            <p:cNvPr id="7" name="直接连接符 6"/>
            <p:cNvCxnSpPr>
              <a:stCxn id="4" idx="6"/>
            </p:cNvCxnSpPr>
            <p:nvPr/>
          </p:nvCxnSpPr>
          <p:spPr>
            <a:xfrm>
              <a:off x="2534033" y="1711215"/>
              <a:ext cx="4500000" cy="0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文本框 10"/>
            <p:cNvSpPr txBox="1"/>
            <p:nvPr/>
          </p:nvSpPr>
          <p:spPr>
            <a:xfrm>
              <a:off x="2915073" y="1274733"/>
              <a:ext cx="43873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Black" panose="020B0A04020102020204" pitchFamily="34" charset="0"/>
                </a:rPr>
                <a:t>Background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endParaRPr>
            </a:p>
          </p:txBody>
        </p:sp>
      </p:grpSp>
      <p:grpSp>
        <p:nvGrpSpPr>
          <p:cNvPr id="9" name="그룹 8"/>
          <p:cNvGrpSpPr/>
          <p:nvPr/>
        </p:nvGrpSpPr>
        <p:grpSpPr>
          <a:xfrm>
            <a:off x="1841535" y="1646479"/>
            <a:ext cx="5460930" cy="472042"/>
            <a:chOff x="1841535" y="3114680"/>
            <a:chExt cx="5460930" cy="472042"/>
          </a:xfrm>
        </p:grpSpPr>
        <p:sp>
          <p:nvSpPr>
            <p:cNvPr id="18" name="Freeform 10"/>
            <p:cNvSpPr>
              <a:spLocks/>
            </p:cNvSpPr>
            <p:nvPr userDrawn="1"/>
          </p:nvSpPr>
          <p:spPr bwMode="auto">
            <a:xfrm>
              <a:off x="1841535" y="3207303"/>
              <a:ext cx="843427" cy="343858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b="1">
                <a:latin typeface="Arial Black" panose="020B0A04020102020204" pitchFamily="34" charset="0"/>
              </a:endParaRPr>
            </a:p>
          </p:txBody>
        </p:sp>
        <p:sp>
          <p:nvSpPr>
            <p:cNvPr id="19" name="文本框 18"/>
            <p:cNvSpPr txBox="1"/>
            <p:nvPr userDrawn="1"/>
          </p:nvSpPr>
          <p:spPr>
            <a:xfrm>
              <a:off x="2071646" y="3143496"/>
              <a:ext cx="383206" cy="443226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2</a:t>
              </a:r>
              <a:endParaRPr lang="zh-CN" altLang="en-US" b="1" dirty="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cxnSp>
          <p:nvCxnSpPr>
            <p:cNvPr id="20" name="直接连接符 19"/>
            <p:cNvCxnSpPr>
              <a:stCxn id="18" idx="6"/>
            </p:cNvCxnSpPr>
            <p:nvPr/>
          </p:nvCxnSpPr>
          <p:spPr>
            <a:xfrm>
              <a:off x="2534033" y="3551161"/>
              <a:ext cx="4500000" cy="0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20"/>
            <p:cNvSpPr txBox="1"/>
            <p:nvPr/>
          </p:nvSpPr>
          <p:spPr>
            <a:xfrm>
              <a:off x="2915073" y="3114680"/>
              <a:ext cx="43873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Black" panose="020B0A04020102020204" pitchFamily="34" charset="0"/>
                </a:rPr>
                <a:t>Research Direction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endParaRPr>
            </a:p>
          </p:txBody>
        </p:sp>
      </p:grpSp>
      <p:grpSp>
        <p:nvGrpSpPr>
          <p:cNvPr id="10" name="그룹 9"/>
          <p:cNvGrpSpPr/>
          <p:nvPr/>
        </p:nvGrpSpPr>
        <p:grpSpPr>
          <a:xfrm>
            <a:off x="1841535" y="4261330"/>
            <a:ext cx="5460930" cy="472042"/>
            <a:chOff x="1841535" y="4822053"/>
            <a:chExt cx="5460930" cy="472042"/>
          </a:xfrm>
        </p:grpSpPr>
        <p:sp>
          <p:nvSpPr>
            <p:cNvPr id="23" name="Freeform 10"/>
            <p:cNvSpPr>
              <a:spLocks/>
            </p:cNvSpPr>
            <p:nvPr userDrawn="1"/>
          </p:nvSpPr>
          <p:spPr bwMode="auto">
            <a:xfrm>
              <a:off x="1841535" y="4914676"/>
              <a:ext cx="843427" cy="343858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b="1">
                <a:latin typeface="Arial Black" panose="020B0A04020102020204" pitchFamily="34" charset="0"/>
              </a:endParaRPr>
            </a:p>
          </p:txBody>
        </p:sp>
        <p:sp>
          <p:nvSpPr>
            <p:cNvPr id="24" name="文本框 23"/>
            <p:cNvSpPr txBox="1"/>
            <p:nvPr userDrawn="1"/>
          </p:nvSpPr>
          <p:spPr>
            <a:xfrm>
              <a:off x="2071646" y="4850869"/>
              <a:ext cx="383206" cy="443226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5</a:t>
              </a:r>
              <a:endParaRPr lang="zh-CN" altLang="en-US" b="1" dirty="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cxnSp>
          <p:nvCxnSpPr>
            <p:cNvPr id="25" name="直接连接符 24"/>
            <p:cNvCxnSpPr>
              <a:stCxn id="23" idx="6"/>
            </p:cNvCxnSpPr>
            <p:nvPr/>
          </p:nvCxnSpPr>
          <p:spPr>
            <a:xfrm>
              <a:off x="2534033" y="5258534"/>
              <a:ext cx="4500000" cy="0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文本框 25"/>
            <p:cNvSpPr txBox="1"/>
            <p:nvPr/>
          </p:nvSpPr>
          <p:spPr>
            <a:xfrm>
              <a:off x="2915073" y="4822053"/>
              <a:ext cx="43873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Black" panose="020B0A04020102020204" pitchFamily="34" charset="0"/>
                </a:rPr>
                <a:t>Summary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endParaRPr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1841535" y="3389713"/>
            <a:ext cx="5460930" cy="472042"/>
            <a:chOff x="1841535" y="3114680"/>
            <a:chExt cx="5460930" cy="472042"/>
          </a:xfrm>
        </p:grpSpPr>
        <p:sp>
          <p:nvSpPr>
            <p:cNvPr id="28" name="Freeform 10"/>
            <p:cNvSpPr>
              <a:spLocks/>
            </p:cNvSpPr>
            <p:nvPr userDrawn="1"/>
          </p:nvSpPr>
          <p:spPr bwMode="auto">
            <a:xfrm>
              <a:off x="1841535" y="3207303"/>
              <a:ext cx="843427" cy="343858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b="1">
                <a:latin typeface="Arial Black" panose="020B0A04020102020204" pitchFamily="34" charset="0"/>
              </a:endParaRPr>
            </a:p>
          </p:txBody>
        </p:sp>
        <p:sp>
          <p:nvSpPr>
            <p:cNvPr id="29" name="文本框 18"/>
            <p:cNvSpPr txBox="1"/>
            <p:nvPr userDrawn="1"/>
          </p:nvSpPr>
          <p:spPr>
            <a:xfrm>
              <a:off x="2071646" y="3143496"/>
              <a:ext cx="383206" cy="443226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4</a:t>
              </a:r>
              <a:endParaRPr lang="zh-CN" altLang="en-US" b="1" dirty="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cxnSp>
          <p:nvCxnSpPr>
            <p:cNvPr id="30" name="直接连接符 19"/>
            <p:cNvCxnSpPr>
              <a:stCxn id="28" idx="6"/>
            </p:cNvCxnSpPr>
            <p:nvPr/>
          </p:nvCxnSpPr>
          <p:spPr>
            <a:xfrm>
              <a:off x="2534033" y="3551161"/>
              <a:ext cx="4500000" cy="0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文本框 20"/>
            <p:cNvSpPr txBox="1"/>
            <p:nvPr/>
          </p:nvSpPr>
          <p:spPr>
            <a:xfrm>
              <a:off x="2915073" y="3114680"/>
              <a:ext cx="438739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Black" panose="020B0A04020102020204" pitchFamily="34" charset="0"/>
                </a:rPr>
                <a:t>Simulation Results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endParaRPr>
            </a:p>
          </p:txBody>
        </p:sp>
      </p:grpSp>
      <p:grpSp>
        <p:nvGrpSpPr>
          <p:cNvPr id="32" name="그룹 31"/>
          <p:cNvGrpSpPr/>
          <p:nvPr/>
        </p:nvGrpSpPr>
        <p:grpSpPr>
          <a:xfrm>
            <a:off x="1847631" y="5132949"/>
            <a:ext cx="6381968" cy="472042"/>
            <a:chOff x="1841535" y="4822053"/>
            <a:chExt cx="6381968" cy="472042"/>
          </a:xfrm>
        </p:grpSpPr>
        <p:sp>
          <p:nvSpPr>
            <p:cNvPr id="33" name="Freeform 10"/>
            <p:cNvSpPr>
              <a:spLocks/>
            </p:cNvSpPr>
            <p:nvPr userDrawn="1"/>
          </p:nvSpPr>
          <p:spPr bwMode="auto">
            <a:xfrm>
              <a:off x="1841535" y="4914676"/>
              <a:ext cx="843427" cy="343858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b="1">
                <a:latin typeface="Arial Black" panose="020B0A04020102020204" pitchFamily="34" charset="0"/>
              </a:endParaRPr>
            </a:p>
          </p:txBody>
        </p:sp>
        <p:sp>
          <p:nvSpPr>
            <p:cNvPr id="34" name="文本框 23"/>
            <p:cNvSpPr txBox="1"/>
            <p:nvPr userDrawn="1"/>
          </p:nvSpPr>
          <p:spPr>
            <a:xfrm>
              <a:off x="2071646" y="4850869"/>
              <a:ext cx="383206" cy="443226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6</a:t>
              </a:r>
              <a:endParaRPr lang="zh-CN" altLang="en-US" b="1" dirty="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cxnSp>
          <p:nvCxnSpPr>
            <p:cNvPr id="35" name="直接连接符 24"/>
            <p:cNvCxnSpPr>
              <a:stCxn id="33" idx="6"/>
            </p:cNvCxnSpPr>
            <p:nvPr/>
          </p:nvCxnSpPr>
          <p:spPr>
            <a:xfrm>
              <a:off x="2534033" y="5258534"/>
              <a:ext cx="5346571" cy="0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文本框 25"/>
            <p:cNvSpPr txBox="1"/>
            <p:nvPr/>
          </p:nvSpPr>
          <p:spPr>
            <a:xfrm>
              <a:off x="2915072" y="4822053"/>
              <a:ext cx="5308431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Black" panose="020B0A04020102020204" pitchFamily="34" charset="0"/>
                </a:rPr>
                <a:t>Discussion and Future work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endParaRP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1841535" y="2518096"/>
            <a:ext cx="5930864" cy="472042"/>
            <a:chOff x="1841535" y="3114680"/>
            <a:chExt cx="5930864" cy="472042"/>
          </a:xfrm>
        </p:grpSpPr>
        <p:sp>
          <p:nvSpPr>
            <p:cNvPr id="38" name="Freeform 10"/>
            <p:cNvSpPr>
              <a:spLocks/>
            </p:cNvSpPr>
            <p:nvPr userDrawn="1"/>
          </p:nvSpPr>
          <p:spPr bwMode="auto">
            <a:xfrm>
              <a:off x="1841535" y="3207303"/>
              <a:ext cx="843427" cy="343858"/>
            </a:xfrm>
            <a:custGeom>
              <a:avLst/>
              <a:gdLst>
                <a:gd name="T0" fmla="*/ 3120 w 3800"/>
                <a:gd name="T1" fmla="*/ 0 h 1532"/>
                <a:gd name="T2" fmla="*/ 682 w 3800"/>
                <a:gd name="T3" fmla="*/ 0 h 1532"/>
                <a:gd name="T4" fmla="*/ 682 w 3800"/>
                <a:gd name="T5" fmla="*/ 284 h 1532"/>
                <a:gd name="T6" fmla="*/ 0 w 3800"/>
                <a:gd name="T7" fmla="*/ 766 h 1532"/>
                <a:gd name="T8" fmla="*/ 682 w 3800"/>
                <a:gd name="T9" fmla="*/ 1248 h 1532"/>
                <a:gd name="T10" fmla="*/ 682 w 3800"/>
                <a:gd name="T11" fmla="*/ 1532 h 1532"/>
                <a:gd name="T12" fmla="*/ 3120 w 3800"/>
                <a:gd name="T13" fmla="*/ 1532 h 1532"/>
                <a:gd name="T14" fmla="*/ 3120 w 3800"/>
                <a:gd name="T15" fmla="*/ 1248 h 1532"/>
                <a:gd name="T16" fmla="*/ 3800 w 3800"/>
                <a:gd name="T17" fmla="*/ 766 h 1532"/>
                <a:gd name="T18" fmla="*/ 3120 w 3800"/>
                <a:gd name="T19" fmla="*/ 284 h 1532"/>
                <a:gd name="T20" fmla="*/ 3120 w 3800"/>
                <a:gd name="T21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00" h="1532">
                  <a:moveTo>
                    <a:pt x="3120" y="0"/>
                  </a:moveTo>
                  <a:lnTo>
                    <a:pt x="682" y="0"/>
                  </a:lnTo>
                  <a:lnTo>
                    <a:pt x="682" y="284"/>
                  </a:lnTo>
                  <a:lnTo>
                    <a:pt x="0" y="766"/>
                  </a:lnTo>
                  <a:lnTo>
                    <a:pt x="682" y="1248"/>
                  </a:lnTo>
                  <a:lnTo>
                    <a:pt x="682" y="1532"/>
                  </a:lnTo>
                  <a:lnTo>
                    <a:pt x="3120" y="1532"/>
                  </a:lnTo>
                  <a:lnTo>
                    <a:pt x="3120" y="1248"/>
                  </a:lnTo>
                  <a:lnTo>
                    <a:pt x="3800" y="766"/>
                  </a:lnTo>
                  <a:lnTo>
                    <a:pt x="3120" y="284"/>
                  </a:lnTo>
                  <a:lnTo>
                    <a:pt x="312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3200" b="1">
                <a:latin typeface="Arial Black" panose="020B0A04020102020204" pitchFamily="34" charset="0"/>
              </a:endParaRPr>
            </a:p>
          </p:txBody>
        </p:sp>
        <p:sp>
          <p:nvSpPr>
            <p:cNvPr id="39" name="文本框 18"/>
            <p:cNvSpPr txBox="1"/>
            <p:nvPr userDrawn="1"/>
          </p:nvSpPr>
          <p:spPr>
            <a:xfrm>
              <a:off x="2071646" y="3143496"/>
              <a:ext cx="383206" cy="443226"/>
            </a:xfrm>
            <a:prstGeom prst="rect">
              <a:avLst/>
            </a:prstGeom>
            <a:noFill/>
          </p:spPr>
          <p:txBody>
            <a:bodyPr wrap="none" rtlCol="0" anchor="ctr">
              <a:noAutofit/>
            </a:bodyPr>
            <a:lstStyle/>
            <a:p>
              <a:pPr algn="ctr"/>
              <a:r>
                <a:rPr lang="en-US" altLang="zh-CN" b="1" dirty="0" smtClean="0">
                  <a:solidFill>
                    <a:schemeClr val="bg1"/>
                  </a:solidFill>
                  <a:latin typeface="Arial Black" panose="020B0A04020102020204" pitchFamily="34" charset="0"/>
                  <a:ea typeface="微软雅黑" panose="020B0503020204020204" pitchFamily="34" charset="-122"/>
                </a:rPr>
                <a:t>3</a:t>
              </a:r>
              <a:endParaRPr lang="zh-CN" altLang="en-US" b="1" dirty="0">
                <a:solidFill>
                  <a:schemeClr val="bg1"/>
                </a:solidFill>
                <a:latin typeface="Arial Black" panose="020B0A04020102020204" pitchFamily="34" charset="0"/>
                <a:ea typeface="微软雅黑" panose="020B0503020204020204" pitchFamily="34" charset="-122"/>
              </a:endParaRPr>
            </a:p>
          </p:txBody>
        </p:sp>
        <p:cxnSp>
          <p:nvCxnSpPr>
            <p:cNvPr id="40" name="直接连接符 19"/>
            <p:cNvCxnSpPr>
              <a:stCxn id="38" idx="6"/>
            </p:cNvCxnSpPr>
            <p:nvPr/>
          </p:nvCxnSpPr>
          <p:spPr>
            <a:xfrm>
              <a:off x="2534033" y="3551161"/>
              <a:ext cx="5154547" cy="0"/>
            </a:xfrm>
            <a:prstGeom prst="line">
              <a:avLst/>
            </a:prstGeom>
            <a:ln>
              <a:solidFill>
                <a:schemeClr val="bg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20"/>
            <p:cNvSpPr txBox="1"/>
            <p:nvPr/>
          </p:nvSpPr>
          <p:spPr>
            <a:xfrm>
              <a:off x="2915072" y="3114680"/>
              <a:ext cx="485732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 Black" panose="020B0A04020102020204" pitchFamily="34" charset="0"/>
                </a:rPr>
                <a:t>A Two-layer Network Model</a:t>
              </a:r>
              <a:endPara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 Black" panose="020B0A040201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4822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Networks with different number of external links(3)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2029390"/>
            <a:ext cx="5235676" cy="4688229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5029199" y="2321313"/>
            <a:ext cx="4321277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The simulation result are analyzed by </a:t>
            </a:r>
          </a:p>
          <a:p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using the indexes, such as PCR, NCR, AS 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total.</a:t>
            </a:r>
          </a:p>
          <a:p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Consensus ratio : all HMs &gt; RRM</a:t>
            </a:r>
          </a:p>
          <a:p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* PCR : all HMs &gt; RRM</a:t>
            </a:r>
          </a:p>
          <a:p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* NCR : all HMs &lt; RRM</a:t>
            </a:r>
            <a:endParaRPr lang="en-US" altLang="zh-CN" sz="16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→ As the number of external edges is 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 increased and the number of nodes in 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 layer B is decreased, the network makes 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 it easier to have a positive consensus 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 and harder to have a negative consensus.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5965980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Networks with different number of internal links(1)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68599" y="5857998"/>
            <a:ext cx="920115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To define and evaluate the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influence of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internal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degrees, </a:t>
            </a: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the internal degree on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each node is switched to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2, 3, 4, or 5.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97" t="31911" r="9486" b="16527"/>
          <a:stretch/>
        </p:blipFill>
        <p:spPr>
          <a:xfrm>
            <a:off x="49524" y="2091531"/>
            <a:ext cx="4819650" cy="2819400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760" t="32127" r="9796" b="16948"/>
          <a:stretch/>
        </p:blipFill>
        <p:spPr>
          <a:xfrm>
            <a:off x="4798292" y="2091530"/>
            <a:ext cx="4199658" cy="2808589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1656669" y="4910931"/>
            <a:ext cx="16053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RR(5)-RR(2)</a:t>
            </a:r>
            <a:endParaRPr lang="zh-CN" alt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299359" y="4900120"/>
            <a:ext cx="181491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RR(2)-RR(5)</a:t>
            </a:r>
            <a:endParaRPr lang="zh-CN" alt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149439" y="5269703"/>
            <a:ext cx="854728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i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RR(n)-RR(m)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layer </a:t>
            </a:r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has a random regular network with </a:t>
            </a:r>
            <a:r>
              <a:rPr lang="en-US" altLang="zh-CN" sz="1600" i="1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</a:t>
            </a:r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edges per node, and layer B has a random regular network with </a:t>
            </a:r>
            <a:r>
              <a:rPr lang="en-US" altLang="zh-CN" sz="1600" i="1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 </a:t>
            </a:r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edges per </a:t>
            </a:r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node.</a:t>
            </a:r>
            <a:endParaRPr lang="zh-CN" altLang="en-US" sz="16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83691921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Networks with different number of internal links(2)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2289" name="_x489837064" descr="cif00001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8913" y="2478350"/>
            <a:ext cx="4738913" cy="3790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직사각형 3"/>
          <p:cNvSpPr/>
          <p:nvPr/>
        </p:nvSpPr>
        <p:spPr>
          <a:xfrm>
            <a:off x="280856" y="2017193"/>
            <a:ext cx="8532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① The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layer A is changed to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3, 4, or 5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4700000" y="2386525"/>
            <a:ext cx="4597110" cy="43088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The largest area for a positive consensus : </a:t>
            </a: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 RR(5)-RR(5)</a:t>
            </a:r>
          </a:p>
          <a:p>
            <a:pPr>
              <a:spcBef>
                <a:spcPts val="600"/>
              </a:spcBef>
            </a:pPr>
            <a:endParaRPr lang="en-US" altLang="zh-CN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The largest area for a negative consensus : </a:t>
            </a: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RR(2)-RR(5)</a:t>
            </a:r>
          </a:p>
          <a:p>
            <a:pPr>
              <a:spcBef>
                <a:spcPts val="600"/>
              </a:spcBef>
            </a:pP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As the internal degree on layer A is increased,   </a:t>
            </a: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the negative consensus is decreased and </a:t>
            </a:r>
          </a:p>
          <a:p>
            <a:pPr>
              <a:spcBef>
                <a:spcPts val="600"/>
              </a:spcBef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the positive consensus is increased. </a:t>
            </a:r>
          </a:p>
          <a:p>
            <a:pPr>
              <a:spcBef>
                <a:spcPts val="600"/>
              </a:spcBef>
            </a:pPr>
            <a:endParaRPr lang="en-US" altLang="zh-CN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 on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A tends to  </a:t>
            </a:r>
            <a:endParaRPr lang="en-US" altLang="zh-CN" dirty="0" smtClean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keep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positive state and to change a </a:t>
            </a:r>
            <a:endParaRPr lang="en-US" altLang="zh-CN" dirty="0" smtClean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negative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state into a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state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zh-CN" sz="1600" dirty="0" smtClean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7225861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Networks with different number of internal links(3)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337" name="_x489849376" descr="cif0000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446821"/>
            <a:ext cx="4645596" cy="37963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직사각형 6"/>
          <p:cNvSpPr/>
          <p:nvPr/>
        </p:nvSpPr>
        <p:spPr>
          <a:xfrm>
            <a:off x="280856" y="2017192"/>
            <a:ext cx="77122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② The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layer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changed to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3, 4, or 5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4645596" y="2690683"/>
            <a:ext cx="4597110" cy="33085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The largest area for a positive consensus : </a:t>
            </a: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 RR(5)-RR(2)</a:t>
            </a:r>
          </a:p>
          <a:p>
            <a:pPr>
              <a:spcBef>
                <a:spcPts val="600"/>
              </a:spcBef>
            </a:pPr>
            <a:endParaRPr lang="en-US" altLang="zh-CN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All models have almost the same NCR</a:t>
            </a:r>
          </a:p>
          <a:p>
            <a:pPr>
              <a:spcBef>
                <a:spcPts val="600"/>
              </a:spcBef>
            </a:pP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As the internal degree on layer B is increased,   </a:t>
            </a: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the positive consensus is decreased. </a:t>
            </a:r>
          </a:p>
          <a:p>
            <a:pPr>
              <a:spcBef>
                <a:spcPts val="600"/>
              </a:spcBef>
            </a:pPr>
            <a:endParaRPr lang="en-US" altLang="zh-CN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 on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tends to  </a:t>
            </a:r>
            <a:endParaRPr lang="en-US" altLang="zh-CN" dirty="0" smtClean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inder the positive consensus state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en-US" altLang="zh-CN" sz="1600" dirty="0" smtClean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8203176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13" name="직사각형 12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Networks with different number of internal links(3)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361" name="_x489837064" descr="cif00001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3" r="7129"/>
          <a:stretch/>
        </p:blipFill>
        <p:spPr bwMode="auto">
          <a:xfrm>
            <a:off x="49523" y="2680593"/>
            <a:ext cx="4650477" cy="40098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/>
          <p:cNvSpPr/>
          <p:nvPr/>
        </p:nvSpPr>
        <p:spPr>
          <a:xfrm>
            <a:off x="280856" y="2017192"/>
            <a:ext cx="771226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③ The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degrees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both layers are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changed to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3, 4, or 5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4519995" y="2419198"/>
            <a:ext cx="4803587" cy="39549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The largest area for a coexistence : </a:t>
            </a: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 RR(6)-RR(6)</a:t>
            </a:r>
          </a:p>
          <a:p>
            <a:pPr>
              <a:spcBef>
                <a:spcPts val="600"/>
              </a:spcBef>
            </a:pPr>
            <a:endParaRPr lang="en-US" altLang="zh-CN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The largest area for a consensus : </a:t>
            </a: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RR(2)-RR(2)</a:t>
            </a:r>
          </a:p>
          <a:p>
            <a:pPr>
              <a:spcBef>
                <a:spcPts val="600"/>
              </a:spcBef>
            </a:pP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 As the internal degree on both layers is </a:t>
            </a:r>
          </a:p>
          <a:p>
            <a:pPr>
              <a:spcBef>
                <a:spcPts val="600"/>
              </a:spcBef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 increased, Consensus Ratio(CR) is inversely </a:t>
            </a:r>
          </a:p>
          <a:p>
            <a:pPr>
              <a:spcBef>
                <a:spcPts val="600"/>
              </a:spcBef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decreased. </a:t>
            </a:r>
          </a:p>
          <a:p>
            <a:pPr>
              <a:spcBef>
                <a:spcPts val="600"/>
              </a:spcBef>
            </a:pPr>
            <a:endParaRPr lang="en-US" altLang="zh-CN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massive internal degree on both layers</a:t>
            </a:r>
          </a:p>
          <a:p>
            <a:pPr>
              <a:spcBef>
                <a:spcPts val="600"/>
              </a:spcBef>
            </a:pPr>
            <a:r>
              <a:rPr lang="en-US" altLang="zh-CN" spc="-3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makes it hard for </a:t>
            </a:r>
            <a:r>
              <a:rPr lang="en-US" altLang="zh-CN" spc="-3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 to reach </a:t>
            </a:r>
            <a:r>
              <a:rPr lang="en-US" altLang="zh-CN" spc="-3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consensus.</a:t>
            </a:r>
            <a:endParaRPr lang="en-US" altLang="zh-CN" sz="1600" spc="-30" dirty="0" smtClean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7723489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Networks with different number of internal links(4)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74399797"/>
              </p:ext>
            </p:extLst>
          </p:nvPr>
        </p:nvGraphicFramePr>
        <p:xfrm>
          <a:off x="270270" y="2224606"/>
          <a:ext cx="8571593" cy="4307359"/>
        </p:xfrm>
        <a:graphic>
          <a:graphicData uri="http://schemas.openxmlformats.org/drawingml/2006/table">
            <a:tbl>
              <a:tblPr>
                <a:tableStyleId>{5DA37D80-6434-44D0-A028-1B22A696006F}</a:tableStyleId>
              </a:tblPr>
              <a:tblGrid>
                <a:gridCol w="1403040">
                  <a:extLst>
                    <a:ext uri="{9D8B030D-6E8A-4147-A177-3AD203B41FA5}">
                      <a16:colId xmlns:a16="http://schemas.microsoft.com/office/drawing/2014/main" val="4257963258"/>
                    </a:ext>
                  </a:extLst>
                </a:gridCol>
                <a:gridCol w="2332633">
                  <a:extLst>
                    <a:ext uri="{9D8B030D-6E8A-4147-A177-3AD203B41FA5}">
                      <a16:colId xmlns:a16="http://schemas.microsoft.com/office/drawing/2014/main" val="612642108"/>
                    </a:ext>
                  </a:extLst>
                </a:gridCol>
                <a:gridCol w="2438400">
                  <a:extLst>
                    <a:ext uri="{9D8B030D-6E8A-4147-A177-3AD203B41FA5}">
                      <a16:colId xmlns:a16="http://schemas.microsoft.com/office/drawing/2014/main" val="427756207"/>
                    </a:ext>
                  </a:extLst>
                </a:gridCol>
                <a:gridCol w="2397520">
                  <a:extLst>
                    <a:ext uri="{9D8B030D-6E8A-4147-A177-3AD203B41FA5}">
                      <a16:colId xmlns:a16="http://schemas.microsoft.com/office/drawing/2014/main" val="400152467"/>
                    </a:ext>
                  </a:extLst>
                </a:gridCol>
              </a:tblGrid>
              <a:tr h="2696077">
                <a:tc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400" b="1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extLst>
                  <a:ext uri="{0D108BD9-81ED-4DB2-BD59-A6C34878D82A}">
                    <a16:rowId xmlns:a16="http://schemas.microsoft.com/office/drawing/2014/main" val="480142024"/>
                  </a:ext>
                </a:extLst>
              </a:tr>
              <a:tr h="537094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internal degree </a:t>
                      </a:r>
                    </a:p>
                    <a:p>
                      <a:pPr algn="ctr"/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on layer A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small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large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large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extLst>
                  <a:ext uri="{0D108BD9-81ED-4DB2-BD59-A6C34878D82A}">
                    <a16:rowId xmlns:a16="http://schemas.microsoft.com/office/drawing/2014/main" val="3800781088"/>
                  </a:ext>
                </a:extLst>
              </a:tr>
              <a:tr h="537094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internal degree</a:t>
                      </a:r>
                    </a:p>
                    <a:p>
                      <a:pPr algn="ctr"/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on layer B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large or small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small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large</a:t>
                      </a:r>
                      <a:endParaRPr lang="en-US" sz="1400" b="1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extLst>
                  <a:ext uri="{0D108BD9-81ED-4DB2-BD59-A6C34878D82A}">
                    <a16:rowId xmlns:a16="http://schemas.microsoft.com/office/drawing/2014/main" val="1439642916"/>
                  </a:ext>
                </a:extLst>
              </a:tr>
              <a:tr h="537094">
                <a:tc>
                  <a:txBody>
                    <a:bodyPr/>
                    <a:lstStyle/>
                    <a:p>
                      <a:pPr algn="ctr"/>
                      <a:r>
                        <a:rPr lang="en-US" sz="14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final state</a:t>
                      </a:r>
                      <a:endParaRPr lang="en-US" sz="1400" b="1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easy to reach </a:t>
                      </a:r>
                    </a:p>
                    <a:p>
                      <a:pPr algn="ctr"/>
                      <a:r>
                        <a:rPr lang="en-US" sz="1400" dirty="0">
                          <a:solidFill>
                            <a:schemeClr val="accent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negative consensus</a:t>
                      </a:r>
                      <a:endParaRPr lang="en-US" sz="1400" b="1" dirty="0">
                        <a:solidFill>
                          <a:schemeClr val="accent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easy to reach </a:t>
                      </a:r>
                    </a:p>
                    <a:p>
                      <a:pPr algn="ctr"/>
                      <a:r>
                        <a:rPr lang="en-US" sz="1400" dirty="0">
                          <a:solidFill>
                            <a:schemeClr val="accent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positive consensus</a:t>
                      </a:r>
                      <a:endParaRPr lang="en-US" sz="1400" b="1" dirty="0">
                        <a:solidFill>
                          <a:schemeClr val="accent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400" dirty="0">
                          <a:solidFill>
                            <a:schemeClr val="accent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Coexistence</a:t>
                      </a:r>
                      <a:endParaRPr lang="en-US" sz="1400" b="1" dirty="0">
                        <a:solidFill>
                          <a:schemeClr val="accent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49666" marR="49666" marT="24833" marB="24833" anchor="ctr"/>
                </a:tc>
                <a:extLst>
                  <a:ext uri="{0D108BD9-81ED-4DB2-BD59-A6C34878D82A}">
                    <a16:rowId xmlns:a16="http://schemas.microsoft.com/office/drawing/2014/main" val="777030898"/>
                  </a:ext>
                </a:extLst>
              </a:tr>
            </a:tbl>
          </a:graphicData>
        </a:graphic>
      </p:graphicFrame>
      <p:sp>
        <p:nvSpPr>
          <p:cNvPr id="9" name="Rectangle 2"/>
          <p:cNvSpPr>
            <a:spLocks noChangeArrowheads="1"/>
          </p:cNvSpPr>
          <p:nvPr/>
        </p:nvSpPr>
        <p:spPr bwMode="auto">
          <a:xfrm>
            <a:off x="1756230" y="1350479"/>
            <a:ext cx="1921602" cy="2097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169" name="_x489836992" descr="cif00001"/>
          <p:cNvPicPr>
            <a:picLocks noChangeAspect="1" noChangeArrowheads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57347" y="2465910"/>
            <a:ext cx="2349046" cy="2177324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4"/>
          <p:cNvSpPr>
            <a:spLocks noChangeArrowheads="1"/>
          </p:cNvSpPr>
          <p:nvPr/>
        </p:nvSpPr>
        <p:spPr bwMode="auto">
          <a:xfrm>
            <a:off x="0" y="1832015"/>
            <a:ext cx="1806179" cy="21591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171" name="_x489838792" descr="cif00001"/>
          <p:cNvPicPr>
            <a:picLocks noChangeAspect="1" noChangeArrowheads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94586" y="2483588"/>
            <a:ext cx="2264427" cy="214196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6"/>
          <p:cNvSpPr>
            <a:spLocks noChangeArrowheads="1"/>
          </p:cNvSpPr>
          <p:nvPr/>
        </p:nvSpPr>
        <p:spPr bwMode="auto">
          <a:xfrm>
            <a:off x="-1669143" y="2267387"/>
            <a:ext cx="1439076" cy="174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7173" name="_x489836848" descr="cif00001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5024" y="2542428"/>
            <a:ext cx="2236839" cy="202428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57636336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Networks with different network types(1)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77" t="30424" r="8811" b="16425"/>
          <a:stretch/>
        </p:blipFill>
        <p:spPr>
          <a:xfrm>
            <a:off x="0" y="2208105"/>
            <a:ext cx="4677385" cy="2935395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225820" y="5669279"/>
            <a:ext cx="86487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To evaluate the influence of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network types,</a:t>
            </a:r>
          </a:p>
          <a:p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i="1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Barabasi</a:t>
            </a:r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-Albert(BA)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or </a:t>
            </a:r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Random Regular(RR)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network is applied for both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layers or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switched on each layer. 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71" t="32060" r="9853" b="17014"/>
          <a:stretch/>
        </p:blipFill>
        <p:spPr>
          <a:xfrm>
            <a:off x="4677385" y="2303171"/>
            <a:ext cx="4417092" cy="2758130"/>
          </a:xfrm>
          <a:prstGeom prst="rect">
            <a:avLst/>
          </a:prstGeom>
        </p:spPr>
      </p:pic>
      <p:sp>
        <p:nvSpPr>
          <p:cNvPr id="11" name="직사각형 10"/>
          <p:cNvSpPr/>
          <p:nvPr/>
        </p:nvSpPr>
        <p:spPr>
          <a:xfrm>
            <a:off x="1758269" y="5054867"/>
            <a:ext cx="160536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BA-BA</a:t>
            </a:r>
            <a:endParaRPr lang="zh-CN" alt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6334054" y="5054867"/>
            <a:ext cx="114284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i="1" dirty="0" smtClean="0">
                <a:latin typeface="Arial" panose="020B0604020202020204" pitchFamily="34" charset="0"/>
                <a:cs typeface="Arial" panose="020B0604020202020204" pitchFamily="34" charset="0"/>
              </a:rPr>
              <a:t>BA-RR</a:t>
            </a:r>
            <a:endParaRPr lang="zh-CN" alt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9760992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1660059"/>
            <a:ext cx="86967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Networks with different network types(2)</a:t>
            </a:r>
            <a:endParaRPr lang="en-US" altLang="zh-CN" sz="16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4675283" y="4664363"/>
            <a:ext cx="4557098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Simulation results are almost the same.</a:t>
            </a:r>
          </a:p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CN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All models have almost the same PCR</a:t>
            </a:r>
          </a:p>
          <a:p>
            <a:r>
              <a:rPr lang="en-US" altLang="zh-CN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and NCR.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pc="-30" dirty="0"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spc="-30" dirty="0" smtClean="0">
                <a:latin typeface="Arial" panose="020B0604020202020204" pitchFamily="34" charset="0"/>
                <a:cs typeface="Arial" panose="020B0604020202020204" pitchFamily="34" charset="0"/>
              </a:rPr>
              <a:t>network types make </a:t>
            </a:r>
            <a:r>
              <a:rPr lang="en-US" altLang="zh-CN" spc="-30" dirty="0">
                <a:latin typeface="Arial" panose="020B0604020202020204" pitchFamily="34" charset="0"/>
                <a:cs typeface="Arial" panose="020B0604020202020204" pitchFamily="34" charset="0"/>
              </a:rPr>
              <a:t>no obvious</a:t>
            </a:r>
          </a:p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difference of consensus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results</a:t>
            </a:r>
          </a:p>
          <a:p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14" name="표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2553842"/>
              </p:ext>
            </p:extLst>
          </p:nvPr>
        </p:nvGraphicFramePr>
        <p:xfrm>
          <a:off x="4799174" y="2558786"/>
          <a:ext cx="4290398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62695">
                  <a:extLst>
                    <a:ext uri="{9D8B030D-6E8A-4147-A177-3AD203B41FA5}">
                      <a16:colId xmlns:a16="http://schemas.microsoft.com/office/drawing/2014/main" val="421664531"/>
                    </a:ext>
                  </a:extLst>
                </a:gridCol>
                <a:gridCol w="898634">
                  <a:extLst>
                    <a:ext uri="{9D8B030D-6E8A-4147-A177-3AD203B41FA5}">
                      <a16:colId xmlns:a16="http://schemas.microsoft.com/office/drawing/2014/main" val="3752054550"/>
                    </a:ext>
                  </a:extLst>
                </a:gridCol>
                <a:gridCol w="898635">
                  <a:extLst>
                    <a:ext uri="{9D8B030D-6E8A-4147-A177-3AD203B41FA5}">
                      <a16:colId xmlns:a16="http://schemas.microsoft.com/office/drawing/2014/main" val="993203776"/>
                    </a:ext>
                  </a:extLst>
                </a:gridCol>
                <a:gridCol w="1330434">
                  <a:extLst>
                    <a:ext uri="{9D8B030D-6E8A-4147-A177-3AD203B41FA5}">
                      <a16:colId xmlns:a16="http://schemas.microsoft.com/office/drawing/2014/main" val="3685238035"/>
                    </a:ext>
                  </a:extLst>
                </a:gridCol>
              </a:tblGrid>
              <a:tr h="41186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Structures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r>
                        <a:rPr lang="en-US" altLang="zh-CN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edges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 edges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Consensus</a:t>
                      </a:r>
                    </a:p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(P : N)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3142978"/>
                  </a:ext>
                </a:extLst>
              </a:tr>
              <a:tr h="29476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RR(6)-RR(6)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6,144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6,144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0.235 : 0.138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64703555"/>
                  </a:ext>
                </a:extLst>
              </a:tr>
              <a:tr h="24227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RR(6)-BA(3)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6,144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6,135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0.228 : 0.130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4261832"/>
                  </a:ext>
                </a:extLst>
              </a:tr>
              <a:tr h="24227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BA(3)-RR(6)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6,135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6,144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0.230 : 0.143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3034578"/>
                  </a:ext>
                </a:extLst>
              </a:tr>
              <a:tr h="24227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BA(3)-BA(3)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6,135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6,135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0.220 : 0.140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9078590"/>
                  </a:ext>
                </a:extLst>
              </a:tr>
            </a:tbl>
          </a:graphicData>
        </a:graphic>
      </p:graphicFrame>
      <p:sp>
        <p:nvSpPr>
          <p:cNvPr id="17" name="직사각형 16"/>
          <p:cNvSpPr/>
          <p:nvPr/>
        </p:nvSpPr>
        <p:spPr>
          <a:xfrm>
            <a:off x="4675283" y="2189454"/>
            <a:ext cx="21082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consensus result : </a:t>
            </a:r>
          </a:p>
        </p:txBody>
      </p:sp>
      <p:sp>
        <p:nvSpPr>
          <p:cNvPr id="2" name="Rectangle 2"/>
          <p:cNvSpPr>
            <a:spLocks noChangeArrowheads="1"/>
          </p:cNvSpPr>
          <p:nvPr/>
        </p:nvSpPr>
        <p:spPr bwMode="auto">
          <a:xfrm>
            <a:off x="-11197193" y="1131901"/>
            <a:ext cx="3560470" cy="1346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6385" name="_x489840376" descr="cif0000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020" y="2541602"/>
            <a:ext cx="4486439" cy="3731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4716395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820637"/>
            <a:ext cx="9300953" cy="674985"/>
          </a:xfrm>
        </p:spPr>
        <p:txBody>
          <a:bodyPr>
            <a:normAutofit fontScale="90000"/>
          </a:bodyPr>
          <a:lstStyle/>
          <a:p>
            <a:pPr lvl="0"/>
            <a:r>
              <a:rPr lang="en-US" altLang="zh-CN" sz="2800" dirty="0" smtClean="0"/>
              <a:t>Competition on a two-layer network with various structures</a:t>
            </a:r>
            <a:endParaRPr lang="zh-CN" altLang="en-US" dirty="0"/>
          </a:p>
        </p:txBody>
      </p:sp>
      <p:sp>
        <p:nvSpPr>
          <p:cNvPr id="22" name="직사각형 21"/>
          <p:cNvSpPr/>
          <p:nvPr/>
        </p:nvSpPr>
        <p:spPr>
          <a:xfrm>
            <a:off x="0" y="1660059"/>
            <a:ext cx="9350477" cy="46474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Both internal and external degree have a vital role for changing the state of network.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As the role of an external degree, Hierarchical Models show that they are easy to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make a consensus on a two-layer network.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lang="en-US" altLang="zh-CN" spc="-4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the role of an internal degree</a:t>
            </a:r>
            <a:r>
              <a:rPr lang="en-US" altLang="zh-CN" spc="-4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spc="-4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internal </a:t>
            </a:r>
            <a:r>
              <a:rPr lang="en-US" altLang="zh-CN" spc="-4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 on each layer has a different function</a:t>
            </a:r>
            <a:r>
              <a:rPr lang="en-US" altLang="zh-CN" spc="-4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① Layer A : An internal degree tends to keep a positive state and 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to change a negative state into a positive state.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② Layer B : An internal degree tends to hinder a positive consensus state.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 Too many internal edges on each layer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networks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reach 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a consensus due to inner conflicts.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74211" y="6347826"/>
            <a:ext cx="97018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pc="-3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Those </a:t>
            </a:r>
            <a:r>
              <a:rPr lang="en-US" altLang="zh-CN" spc="-3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facts could be used to make network structures and organizations in the real world.</a:t>
            </a:r>
          </a:p>
        </p:txBody>
      </p:sp>
    </p:spTree>
    <p:extLst>
      <p:ext uri="{BB962C8B-B14F-4D97-AF65-F5344CB8AC3E}">
        <p14:creationId xmlns:p14="http://schemas.microsoft.com/office/powerpoint/2010/main" val="1177174436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Competition with different updating rules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9018224" cy="48577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Updating rules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- There are many ways to update the state of nodes. With considering time-related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updating rules, sequential and simultaneous updating rules can be investigated.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-  According to where the updating rules are applied, the cases are divided into three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 level, such as layers, nodes, and edges.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①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of layers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: whether layer A works first, or layer B works first, or both layers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work together(randomly).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②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of nodes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: whether the states of nodes are changed simultaneously or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 sequentially or randomly.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③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order of edges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: where edges are activated on a node sequentially or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                              simultaneously or randomly.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- To sum up, 25 updating rules are simulated according to layers, nodes, and edges. 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4556327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258053" y="1428962"/>
            <a:ext cx="8608134" cy="5316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57040" indent="-257040" algn="l" defTabSz="914400" rtl="0" eaLnBrk="1" latinLnBrk="0" hangingPunct="1">
              <a:lnSpc>
                <a:spcPct val="185000"/>
              </a:lnSpc>
              <a:buClr>
                <a:srgbClr val="000000"/>
              </a:buClr>
              <a:buFont typeface="Wingdings"/>
              <a:buNone/>
              <a:defRPr/>
            </a:pPr>
            <a:r>
              <a:rPr lang="en-US" altLang="ko-KR" b="1" dirty="0" smtClean="0">
                <a:solidFill>
                  <a:srgbClr val="000000"/>
                </a:solidFill>
                <a:latin typeface="Microsoft YaHei"/>
                <a:ea typeface="Microsoft YaHei"/>
                <a:cs typeface="Microsoft YaHei"/>
              </a:rPr>
              <a:t>Social conflict </a:t>
            </a:r>
            <a:endParaRPr kumimoji="0" lang="en-US" altLang="ko-KR" b="1" i="0" u="none" strike="noStrike" kern="1200" cap="none" normalizeH="0" dirty="0" smtClean="0">
              <a:solidFill>
                <a:srgbClr val="000000"/>
              </a:solidFill>
              <a:latin typeface="Microsoft YaHei"/>
              <a:ea typeface="Microsoft YaHei"/>
              <a:cs typeface="Microsoft YaHei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-11819" y="4998652"/>
            <a:ext cx="9155819" cy="206210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Different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groups usually have different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opinions</a:t>
            </a:r>
            <a:endParaRPr lang="en-US" altLang="zh-CN" dirty="0" smtClean="0">
              <a:solidFill>
                <a:schemeClr val="accent3"/>
              </a:solidFill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 smtClean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- Social conflicts are recognized as the competition on an interconnected network.</a:t>
            </a:r>
          </a:p>
          <a:p>
            <a:pPr>
              <a:spcBef>
                <a:spcPts val="600"/>
              </a:spcBef>
            </a:pPr>
            <a:r>
              <a:rPr lang="en-US" altLang="zh-CN" dirty="0" smtClean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- The competition on an interconnected network has always been a hot topic. </a:t>
            </a:r>
            <a:endParaRPr lang="en-US" altLang="zh-CN" dirty="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In this thesis,  the competition between opinion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formation group </a:t>
            </a:r>
            <a:r>
              <a:rPr lang="en-US" altLang="zh-CN" dirty="0" smtClean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and </a:t>
            </a:r>
            <a:r>
              <a:rPr lang="en-US" altLang="zh-CN" dirty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decision-making </a:t>
            </a:r>
            <a:endParaRPr lang="en-US" altLang="zh-CN" dirty="0" smtClean="0">
              <a:latin typeface="Arial" panose="020B0604020202020204" pitchFamily="34" charset="0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>
              <a:spcBef>
                <a:spcPts val="600"/>
              </a:spcBef>
            </a:pPr>
            <a:r>
              <a:rPr lang="en-US" altLang="zh-CN" dirty="0" smtClean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  formation </a:t>
            </a:r>
            <a:r>
              <a:rPr lang="en-US" altLang="zh-CN" dirty="0">
                <a:latin typeface="Arial" panose="020B0604020202020204" pitchFamily="34" charset="0"/>
                <a:ea typeface="맑은 고딕" panose="020B0503020000020004" pitchFamily="50" charset="-127"/>
                <a:cs typeface="Arial" panose="020B0604020202020204" pitchFamily="34" charset="0"/>
              </a:rPr>
              <a:t>group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is researched</a:t>
            </a:r>
          </a:p>
          <a:p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제목 2"/>
          <p:cNvSpPr>
            <a:spLocks noGrp="1"/>
          </p:cNvSpPr>
          <p:nvPr>
            <p:ph type="title"/>
          </p:nvPr>
        </p:nvSpPr>
        <p:spPr>
          <a:xfrm>
            <a:off x="0" y="955227"/>
            <a:ext cx="8372163" cy="574183"/>
          </a:xfrm>
        </p:spPr>
        <p:txBody>
          <a:bodyPr>
            <a:normAutofit/>
          </a:bodyPr>
          <a:lstStyle/>
          <a:p>
            <a:r>
              <a:rPr lang="en-US" altLang="zh-CN" sz="2800" dirty="0" smtClean="0"/>
              <a:t>Background</a:t>
            </a:r>
            <a:endParaRPr lang="zh-CN" altLang="en-US" sz="28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670" y="2063255"/>
            <a:ext cx="3982281" cy="2787262"/>
          </a:xfrm>
          <a:prstGeom prst="rect">
            <a:avLst/>
          </a:prstGeom>
        </p:spPr>
      </p:pic>
      <p:pic>
        <p:nvPicPr>
          <p:cNvPr id="1026" name="Picture 2" descr="Related imag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4242" y="2063255"/>
            <a:ext cx="3618713" cy="2788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902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/>
          <a:srcRect l="27143" t="19254" r="30276" b="5539"/>
          <a:stretch/>
        </p:blipFill>
        <p:spPr>
          <a:xfrm>
            <a:off x="11740" y="1580790"/>
            <a:ext cx="4908603" cy="5138666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4765768" y="2524216"/>
            <a:ext cx="4610460" cy="2914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pt-BR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‘O(o</a:t>
            </a:r>
            <a:r>
              <a:rPr lang="pt-BR" altLang="zh-CN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o)</a:t>
            </a:r>
            <a:r>
              <a:rPr lang="pt-BR" altLang="zh-CN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→</a:t>
            </a:r>
            <a:r>
              <a:rPr lang="pt-BR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D(s</a:t>
            </a:r>
            <a:r>
              <a:rPr lang="pt-BR" altLang="zh-CN" dirty="0">
                <a:latin typeface="Arial" panose="020B0604020202020204" pitchFamily="34" charset="0"/>
                <a:cs typeface="Arial" panose="020B0604020202020204" pitchFamily="34" charset="0"/>
              </a:rPr>
              <a:t>)’ </a:t>
            </a:r>
            <a:r>
              <a:rPr lang="pt-BR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:</a:t>
            </a:r>
          </a:p>
          <a:p>
            <a:pPr>
              <a:lnSpc>
                <a:spcPct val="150000"/>
              </a:lnSpc>
            </a:pPr>
            <a:r>
              <a:rPr lang="pt-BR" altLang="zh-CN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altLang="zh-CN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pt-BR" altLang="zh-CN" sz="1400" spc="-30" dirty="0" smtClean="0">
                <a:latin typeface="Arial" panose="020B0604020202020204" pitchFamily="34" charset="0"/>
                <a:cs typeface="Arial" panose="020B0604020202020204" pitchFamily="34" charset="0"/>
              </a:rPr>
              <a:t>‘</a:t>
            </a:r>
            <a:r>
              <a:rPr lang="pt-BR" altLang="zh-CN" sz="1400" spc="-30" dirty="0">
                <a:latin typeface="Arial" panose="020B0604020202020204" pitchFamily="34" charset="0"/>
                <a:cs typeface="Arial" panose="020B0604020202020204" pitchFamily="34" charset="0"/>
              </a:rPr>
              <a:t>Opinion layer(nodes: </a:t>
            </a:r>
            <a:r>
              <a:rPr lang="pt-BR" altLang="zh-CN" sz="1400" spc="-30" dirty="0" smtClean="0">
                <a:latin typeface="Arial" panose="020B0604020202020204" pitchFamily="34" charset="0"/>
                <a:cs typeface="Arial" panose="020B0604020202020204" pitchFamily="34" charset="0"/>
              </a:rPr>
              <a:t>sequential</a:t>
            </a:r>
            <a:r>
              <a:rPr lang="en-US" altLang="zh-CN" sz="1400" spc="-30" dirty="0" smtClean="0">
                <a:latin typeface="Arial" panose="020B0604020202020204" pitchFamily="34" charset="0"/>
                <a:cs typeface="Arial" panose="020B0604020202020204" pitchFamily="34" charset="0"/>
              </a:rPr>
              <a:t>, edges: sequential)</a:t>
            </a:r>
            <a:r>
              <a:rPr lang="pt-BR" altLang="zh-CN" sz="1400" spc="-3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pt-BR" altLang="zh-CN" sz="1400" spc="-3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→ </a:t>
            </a:r>
            <a:endParaRPr lang="pt-BR" altLang="zh-CN" sz="1400" spc="-30" dirty="0" smtClean="0"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pt-BR" altLang="zh-CN" sz="1400" dirty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</a:t>
            </a:r>
            <a:r>
              <a:rPr lang="pt-BR" altLang="zh-CN" sz="1400" dirty="0" smtClean="0"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  </a:t>
            </a:r>
            <a:r>
              <a:rPr lang="en-US" altLang="zh-CN" sz="1400" dirty="0" smtClean="0">
                <a:latin typeface="Arial" panose="020B0604020202020204" pitchFamily="34" charset="0"/>
                <a:cs typeface="Arial" panose="020B0604020202020204" pitchFamily="34" charset="0"/>
              </a:rPr>
              <a:t>Decision-Making layer(node: simultaneous)’</a:t>
            </a:r>
          </a:p>
          <a:p>
            <a:pPr>
              <a:lnSpc>
                <a:spcPct val="150000"/>
              </a:lnSpc>
            </a:pPr>
            <a:endParaRPr lang="en-US" altLang="zh-CN" sz="1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Initial conditions </a:t>
            </a:r>
          </a:p>
          <a:p>
            <a:pPr lvl="0">
              <a:lnSpc>
                <a:spcPct val="150000"/>
              </a:lnSpc>
            </a:pPr>
            <a:r>
              <a:rPr lang="en-US" altLang="zh-CN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① Structures : BA(3)-BA(3)</a:t>
            </a:r>
          </a:p>
          <a:p>
            <a:pPr lvl="0">
              <a:lnSpc>
                <a:spcPct val="150000"/>
              </a:lnSpc>
            </a:pPr>
            <a:r>
              <a:rPr lang="en-US" altLang="zh-CN" sz="16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② </a:t>
            </a:r>
            <a:r>
              <a:rPr lang="pt-BR" altLang="zh-CN" sz="16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parameters : </a:t>
            </a:r>
            <a:r>
              <a:rPr lang="pt-BR" altLang="zh-CN" sz="1600" i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p=0.4</a:t>
            </a:r>
            <a:r>
              <a:rPr lang="pt-BR" altLang="zh-CN" sz="16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pt-BR" altLang="zh-CN" sz="1600" i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v=0.4</a:t>
            </a:r>
            <a:r>
              <a:rPr lang="pt-BR" altLang="zh-CN" sz="16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  <a:endParaRPr lang="pt-BR" altLang="zh-CN" sz="16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1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Competition with different updating rules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4857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Competition with different updating rules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7697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Simulation results : Order of layers</a:t>
            </a:r>
            <a:endParaRPr lang="en-US" altLang="zh-C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68596"/>
            <a:ext cx="6130930" cy="4506375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4040873" y="1967794"/>
            <a:ext cx="2242457" cy="3450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Positive consensus </a:t>
            </a:r>
            <a:endParaRPr lang="zh-CN" altLang="en-US" sz="16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46130" y="5182285"/>
            <a:ext cx="553720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The </a:t>
            </a:r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graph line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indicates </a:t>
            </a:r>
            <a:r>
              <a:rPr lang="en-US" altLang="zh-CN" sz="1600" i="1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values </a:t>
            </a:r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 each step.</a:t>
            </a:r>
            <a:endParaRPr lang="zh-CN" altLang="en-US" sz="16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375729" y="3302275"/>
            <a:ext cx="394788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- There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is little difference 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between the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orders of layers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6130930" y="5954513"/>
            <a:ext cx="2766327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solidFill>
                  <a:srgbClr val="3F6E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</a:t>
            </a:r>
            <a:r>
              <a:rPr lang="en-US" altLang="zh-CN" sz="1600" dirty="0">
                <a:solidFill>
                  <a:srgbClr val="3F6E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arrow directions </a:t>
            </a:r>
            <a:r>
              <a:rPr lang="en-US" altLang="zh-CN" sz="1600" dirty="0" smtClean="0">
                <a:solidFill>
                  <a:srgbClr val="3F6E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does </a:t>
            </a:r>
          </a:p>
          <a:p>
            <a:r>
              <a:rPr lang="en-US" altLang="zh-CN" sz="1600" dirty="0" smtClean="0">
                <a:solidFill>
                  <a:srgbClr val="3F6E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not </a:t>
            </a:r>
            <a:r>
              <a:rPr lang="en-US" altLang="zh-CN" sz="1600" dirty="0">
                <a:solidFill>
                  <a:srgbClr val="3F6EAA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make different results</a:t>
            </a:r>
          </a:p>
        </p:txBody>
      </p:sp>
    </p:spTree>
    <p:extLst>
      <p:ext uri="{BB962C8B-B14F-4D97-AF65-F5344CB8AC3E}">
        <p14:creationId xmlns:p14="http://schemas.microsoft.com/office/powerpoint/2010/main" val="1410063701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Competition with different updating rules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7697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Simulation results : Order of nodes</a:t>
            </a:r>
            <a:endParaRPr lang="en-US" altLang="zh-C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" y="2068596"/>
            <a:ext cx="6059354" cy="4560804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196115" y="2583642"/>
            <a:ext cx="394788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An order of nodes can be analyzed as   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communication method, such as    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discussion, conversation, and vote.</a:t>
            </a:r>
          </a:p>
          <a:p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* sequential : discussion</a:t>
            </a:r>
          </a:p>
          <a:p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* simultaneous : vote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The order of nodes in layer A does not 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make different results. 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The order of nodes in layer B makes 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different results, such as fast and slow 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consensus.</a:t>
            </a:r>
          </a:p>
        </p:txBody>
      </p:sp>
    </p:spTree>
    <p:extLst>
      <p:ext uri="{BB962C8B-B14F-4D97-AF65-F5344CB8AC3E}">
        <p14:creationId xmlns:p14="http://schemas.microsoft.com/office/powerpoint/2010/main" val="1608453505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Competition with different updating rules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7697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Simulation results : Order of edges</a:t>
            </a:r>
            <a:endParaRPr lang="en-US" altLang="zh-C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24" y="1967794"/>
            <a:ext cx="6065358" cy="4592663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5196115" y="2068596"/>
            <a:ext cx="3947885" cy="36625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Order of edges can be analyzed as   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node characteristics, such as    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‘rash’ and  ‘considerate’.</a:t>
            </a:r>
          </a:p>
          <a:p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* sequential : rash(easy to be extreme)</a:t>
            </a:r>
          </a:p>
          <a:p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* simultaneous : considerate</a:t>
            </a:r>
          </a:p>
          <a:p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                      (hard to be extreme)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The order of edges in layer A makes 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different result, such as consensus and </a:t>
            </a:r>
          </a:p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coexistence(not reaching consensus).</a:t>
            </a:r>
          </a:p>
          <a:p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4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The order of edges in layer B is always </a:t>
            </a:r>
          </a:p>
          <a:p>
            <a:r>
              <a:rPr lang="en-US" altLang="zh-CN" sz="14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simultaneous because the dynamics </a:t>
            </a:r>
          </a:p>
          <a:p>
            <a:r>
              <a:rPr lang="en-US" altLang="zh-CN" sz="14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formula considers all connected nodes  </a:t>
            </a:r>
          </a:p>
          <a:p>
            <a:r>
              <a:rPr lang="en-US" altLang="zh-CN" sz="14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at the same time.</a:t>
            </a:r>
          </a:p>
        </p:txBody>
      </p:sp>
    </p:spTree>
    <p:extLst>
      <p:ext uri="{BB962C8B-B14F-4D97-AF65-F5344CB8AC3E}">
        <p14:creationId xmlns:p14="http://schemas.microsoft.com/office/powerpoint/2010/main" val="698074909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Competition with different updating rules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7697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Total results with AS index</a:t>
            </a:r>
            <a:endParaRPr lang="en-US" altLang="zh-C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04" t="10829" r="9396" b="5899"/>
          <a:stretch/>
        </p:blipFill>
        <p:spPr>
          <a:xfrm>
            <a:off x="422274" y="1967794"/>
            <a:ext cx="8302625" cy="4748850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3664741" y="6024797"/>
            <a:ext cx="181768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Negative consensus</a:t>
            </a:r>
            <a:endParaRPr lang="en-US" altLang="zh-CN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664740" y="1791597"/>
            <a:ext cx="181768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Positive consensus</a:t>
            </a:r>
            <a:endParaRPr lang="en-US" altLang="zh-CN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014240" y="3926720"/>
            <a:ext cx="181768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Coexistence</a:t>
            </a:r>
            <a:endParaRPr lang="en-US" altLang="zh-CN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05730527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Competition with different updating rules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7697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Total results with CI index : 3 branch points are shown. </a:t>
            </a:r>
            <a:endParaRPr lang="en-US" altLang="zh-C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6" t="10784" r="9583" b="5392"/>
          <a:stretch/>
        </p:blipFill>
        <p:spPr>
          <a:xfrm>
            <a:off x="431800" y="2068596"/>
            <a:ext cx="7874000" cy="4611144"/>
          </a:xfrm>
          <a:prstGeom prst="rect">
            <a:avLst/>
          </a:prstGeom>
        </p:spPr>
      </p:pic>
      <p:sp>
        <p:nvSpPr>
          <p:cNvPr id="5" name="타원 4"/>
          <p:cNvSpPr/>
          <p:nvPr/>
        </p:nvSpPr>
        <p:spPr>
          <a:xfrm>
            <a:off x="1009650" y="2800350"/>
            <a:ext cx="390525" cy="390525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6" name="타원 5"/>
          <p:cNvSpPr/>
          <p:nvPr/>
        </p:nvSpPr>
        <p:spPr>
          <a:xfrm>
            <a:off x="1376362" y="3993185"/>
            <a:ext cx="390525" cy="390525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1590675" y="3593135"/>
            <a:ext cx="390525" cy="390525"/>
          </a:xfrm>
          <a:prstGeom prst="ellipse">
            <a:avLst/>
          </a:prstGeom>
          <a:noFill/>
          <a:ln w="158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3092450" y="3576295"/>
            <a:ext cx="2552700" cy="1197940"/>
          </a:xfrm>
          <a:prstGeom prst="rect">
            <a:avLst/>
          </a:prstGeom>
          <a:noFill/>
          <a:ln w="15875">
            <a:solidFill>
              <a:schemeClr val="accent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1495425" y="3127236"/>
            <a:ext cx="122872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3 branch points</a:t>
            </a:r>
            <a:endParaRPr lang="en-US" altLang="zh-CN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3236911" y="3649897"/>
            <a:ext cx="24082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200" dirty="0" smtClean="0">
                <a:latin typeface="Arial" panose="020B0604020202020204" pitchFamily="34" charset="0"/>
                <a:cs typeface="Arial" panose="020B0604020202020204" pitchFamily="34" charset="0"/>
              </a:rPr>
              <a:t>Transition to the opposite state</a:t>
            </a:r>
            <a:endParaRPr lang="en-US" altLang="zh-CN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953230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Competition with different updating rules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7697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latin typeface="Arial" panose="020B0604020202020204" pitchFamily="34" charset="0"/>
                <a:cs typeface="Arial" panose="020B0604020202020204" pitchFamily="34" charset="0"/>
              </a:rPr>
              <a:t>Total results analysis</a:t>
            </a:r>
            <a:endParaRPr lang="en-US" altLang="zh-CN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8" name="표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3144755"/>
              </p:ext>
            </p:extLst>
          </p:nvPr>
        </p:nvGraphicFramePr>
        <p:xfrm>
          <a:off x="346076" y="2049547"/>
          <a:ext cx="8169274" cy="243672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62453">
                  <a:extLst>
                    <a:ext uri="{9D8B030D-6E8A-4147-A177-3AD203B41FA5}">
                      <a16:colId xmlns:a16="http://schemas.microsoft.com/office/drawing/2014/main" val="1189430232"/>
                    </a:ext>
                  </a:extLst>
                </a:gridCol>
                <a:gridCol w="3010961">
                  <a:extLst>
                    <a:ext uri="{9D8B030D-6E8A-4147-A177-3AD203B41FA5}">
                      <a16:colId xmlns:a16="http://schemas.microsoft.com/office/drawing/2014/main" val="1840427967"/>
                    </a:ext>
                  </a:extLst>
                </a:gridCol>
                <a:gridCol w="2695860">
                  <a:extLst>
                    <a:ext uri="{9D8B030D-6E8A-4147-A177-3AD203B41FA5}">
                      <a16:colId xmlns:a16="http://schemas.microsoft.com/office/drawing/2014/main" val="3086845006"/>
                    </a:ext>
                  </a:extLst>
                </a:gridCol>
              </a:tblGrid>
              <a:tr h="71161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1st</a:t>
                      </a:r>
                      <a:r>
                        <a:rPr lang="en-US" altLang="zh-CN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B. P.</a:t>
                      </a:r>
                    </a:p>
                    <a:p>
                      <a:pPr algn="ctr"/>
                      <a:r>
                        <a:rPr lang="en-US" altLang="zh-CN" sz="11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Order of nodes in layer B</a:t>
                      </a:r>
                      <a:endParaRPr lang="zh-CN" alt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2nd / 3rd B. P.</a:t>
                      </a:r>
                    </a:p>
                    <a:p>
                      <a:pPr algn="ctr"/>
                      <a:r>
                        <a:rPr lang="en-US" altLang="zh-CN" sz="11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Order of edges in layer A</a:t>
                      </a:r>
                      <a:endParaRPr lang="zh-CN" altLang="en-US" sz="11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Final state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47344598"/>
                  </a:ext>
                </a:extLst>
              </a:tr>
              <a:tr h="431279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Fast</a:t>
                      </a:r>
                    </a:p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(Sequential)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Positive</a:t>
                      </a:r>
                      <a:r>
                        <a:rPr lang="en-US" altLang="zh-CN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(Sequential)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Fast positive consensus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2883577"/>
                  </a:ext>
                </a:extLst>
              </a:tr>
              <a:tr h="431279">
                <a:tc vMerge="1"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Negative</a:t>
                      </a:r>
                      <a:r>
                        <a:rPr lang="en-US" altLang="zh-CN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(Simultaneous)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Coexistence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94312235"/>
                  </a:ext>
                </a:extLst>
              </a:tr>
              <a:tr h="431279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Slow</a:t>
                      </a:r>
                    </a:p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(Simultaneous)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Positive</a:t>
                      </a:r>
                      <a:r>
                        <a:rPr lang="en-US" altLang="zh-CN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(Sequential)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Slow positive</a:t>
                      </a:r>
                      <a:r>
                        <a:rPr lang="en-US" altLang="zh-CN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consensus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11605685"/>
                  </a:ext>
                </a:extLst>
              </a:tr>
              <a:tr h="431279">
                <a:tc vMerge="1">
                  <a:txBody>
                    <a:bodyPr/>
                    <a:lstStyle/>
                    <a:p>
                      <a:pPr algn="ctr"/>
                      <a:endParaRPr lang="zh-CN" altLang="en-US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Negative</a:t>
                      </a:r>
                      <a:r>
                        <a:rPr lang="en-US" altLang="zh-CN" sz="14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(Simultaneous)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4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Slow negative consensus</a:t>
                      </a:r>
                      <a:endParaRPr lang="zh-CN" altLang="en-US" sz="14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7635045"/>
                  </a:ext>
                </a:extLst>
              </a:tr>
            </a:tbl>
          </a:graphicData>
        </a:graphic>
      </p:graphicFrame>
      <p:sp>
        <p:nvSpPr>
          <p:cNvPr id="9" name="직사각형 8"/>
          <p:cNvSpPr/>
          <p:nvPr/>
        </p:nvSpPr>
        <p:spPr>
          <a:xfrm>
            <a:off x="0" y="4794889"/>
            <a:ext cx="9293995" cy="14619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 - As the first branch point, order of nodes in layer B has </a:t>
            </a: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a vital role for making consensus time,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 such as fast and slow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- As the second and third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branch points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order of edges in layer A is very influential for determining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 the final state, such as positive, negative, and sometimes mixed.</a:t>
            </a:r>
            <a:endParaRPr lang="en-US" altLang="zh-CN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58413548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Competition with different updating rules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5" y="1598462"/>
            <a:ext cx="9293995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- Networks with simultaneous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updating rules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tend to make slow consensus or </a:t>
            </a: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coexistence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sometimes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make the transition to the opposite state.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- Networks with sequential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updating rules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tend to make fast consensus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- The order of nodes in layer B is very important for determining consensus time.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It is analyzed that communication method affects the consensus time.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- The order of edges in layer A is very influential for determining the final states,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such as same orientation consensus, opposite orientation consensus, and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US" altLang="zh-CN" spc="-20" dirty="0" smtClean="0">
                <a:latin typeface="Arial" panose="020B0604020202020204" pitchFamily="34" charset="0"/>
                <a:cs typeface="Arial" panose="020B0604020202020204" pitchFamily="34" charset="0"/>
              </a:rPr>
              <a:t>coexistence. It is analyzed that node characteristics make the final state of a network.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454230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567" y="1631203"/>
            <a:ext cx="10265167" cy="53245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>
              <a:spcBef>
                <a:spcPts val="6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 for selecting key </a:t>
            </a: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nodes </a:t>
            </a: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 In order to demonstrate the influence of key nodes, we use stubborn nodes, </a:t>
            </a: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which do not change their states during the opinion evolution. </a:t>
            </a: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Stubborn nodes are selected by using some indexes, node centralities, such as </a:t>
            </a: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</a:t>
            </a:r>
            <a:r>
              <a:rPr lang="en-US" altLang="zh-CN" dirty="0" err="1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degree, </a:t>
            </a:r>
            <a:r>
              <a:rPr lang="en-US" altLang="zh-CN" dirty="0" err="1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betweenness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and  combinations of them.</a:t>
            </a:r>
          </a:p>
          <a:p>
            <a:pPr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The steps are as follows :  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spcBef>
                <a:spcPts val="6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endParaRPr lang="en-US" altLang="zh-CN" b="1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spcBef>
                <a:spcPts val="6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endParaRPr lang="en-US" altLang="zh-CN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endParaRPr lang="en-US" altLang="zh-CN" dirty="0" smtClean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모서리가 둥근 직사각형 1"/>
          <p:cNvSpPr/>
          <p:nvPr/>
        </p:nvSpPr>
        <p:spPr>
          <a:xfrm>
            <a:off x="273413" y="3813628"/>
            <a:ext cx="8652510" cy="2877458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①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As initial conditions,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 layer is selected to identify key nodes, and parameters 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are set to be the opposite consensus state with the selected layer. </a:t>
            </a:r>
          </a:p>
          <a:p>
            <a:pPr algn="just">
              <a:lnSpc>
                <a:spcPct val="150000"/>
              </a:lnSpc>
            </a:pPr>
            <a:r>
              <a:rPr lang="zh-CN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②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The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centralities of all nodes are calculated and ranked as orders.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③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ratio of stubborn nodes are increased according to ranked order 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until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network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different states.</a:t>
            </a:r>
          </a:p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④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By the summation of AS(Average State), it is measured which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method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 the 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most powerful for selecting key nodes. </a:t>
            </a:r>
          </a:p>
        </p:txBody>
      </p:sp>
      <p:sp>
        <p:nvSpPr>
          <p:cNvPr id="6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Influences of key nodes on competition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2406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-3566" y="1579248"/>
            <a:ext cx="9459294" cy="51090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6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Single Indicators 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-  </a:t>
            </a:r>
            <a:r>
              <a:rPr lang="en-US" altLang="zh-CN" dirty="0" err="1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Closeness, </a:t>
            </a:r>
            <a:r>
              <a:rPr lang="en-US" altLang="zh-CN" dirty="0" err="1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Betweenness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Degree, Eigenvector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spcBef>
                <a:spcPts val="6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Multiple </a:t>
            </a: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Indicators : calculated by the summation of node centrality ranks  </a:t>
            </a: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lnSpc>
                <a:spcPct val="150000"/>
              </a:lnSpc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* ex) </a:t>
            </a:r>
            <a:r>
              <a:rPr lang="en-US" altLang="zh-CN" dirty="0" err="1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+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Degree(PR+DE), </a:t>
            </a:r>
            <a:r>
              <a:rPr lang="en-US" altLang="zh-CN" dirty="0" err="1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+ Degree + </a:t>
            </a:r>
            <a:r>
              <a:rPr lang="en-US" altLang="zh-CN" dirty="0" err="1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Betweenness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(PR+DE+BE) </a:t>
            </a:r>
          </a:p>
        </p:txBody>
      </p:sp>
      <p:sp>
        <p:nvSpPr>
          <p:cNvPr id="5" name="모서리가 둥근 직사각형 4"/>
          <p:cNvSpPr/>
          <p:nvPr/>
        </p:nvSpPr>
        <p:spPr>
          <a:xfrm>
            <a:off x="49523" y="3078099"/>
            <a:ext cx="8963847" cy="3104987"/>
          </a:xfrm>
          <a:prstGeom prst="round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50000"/>
              </a:lnSpc>
            </a:pPr>
            <a:r>
              <a:rPr lang="zh-CN" alt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①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Several efficient single indicators are selected.(</a:t>
            </a:r>
            <a:r>
              <a:rPr lang="en-US" altLang="zh-CN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Degree, </a:t>
            </a:r>
            <a:r>
              <a:rPr lang="en-US" altLang="zh-CN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Betweenness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  <a:endParaRPr lang="en-US" altLang="zh-CN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zh-CN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②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All nodes are ranked by each selected node centralities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  <a:p>
            <a:pPr algn="just">
              <a:lnSpc>
                <a:spcPct val="150000"/>
              </a:lnSpc>
            </a:pP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Combined </a:t>
            </a:r>
            <a:r>
              <a:rPr lang="en-US" altLang="zh-CN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 centrality is the summation of all ranks which a node has.</a:t>
            </a:r>
            <a:endParaRPr lang="en-US" altLang="zh-CN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All 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nodes are ranked again by combined node centrality. 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As the combined node centrality is smaller, a node are ranked higher.)        </a:t>
            </a:r>
            <a:endParaRPr lang="en-US" altLang="zh-CN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zh-CN" altLang="en-US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③ 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nodes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deactivated from high ranked order until the state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of</a:t>
            </a:r>
          </a:p>
          <a:p>
            <a:pPr lvl="0">
              <a:spcBef>
                <a:spcPts val="6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network 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has significant difference</a:t>
            </a:r>
          </a:p>
        </p:txBody>
      </p:sp>
      <p:sp>
        <p:nvSpPr>
          <p:cNvPr id="6" name="제목 2"/>
          <p:cNvSpPr txBox="1">
            <a:spLocks/>
          </p:cNvSpPr>
          <p:nvPr/>
        </p:nvSpPr>
        <p:spPr>
          <a:xfrm>
            <a:off x="49524" y="923477"/>
            <a:ext cx="8372163" cy="57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smtClean="0"/>
              <a:t>Influences of key nodes on competition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4592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1" y="1681092"/>
            <a:ext cx="961696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pc="-3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Many previous researches </a:t>
            </a:r>
            <a:r>
              <a:rPr lang="en-US" altLang="zh-CN" spc="-3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focused </a:t>
            </a:r>
            <a:r>
              <a:rPr lang="en-US" altLang="zh-CN" spc="-3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studying </a:t>
            </a:r>
            <a:r>
              <a:rPr lang="en-US" altLang="zh-CN" spc="-3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interaction </a:t>
            </a:r>
            <a:r>
              <a:rPr lang="en-US" altLang="zh-CN" spc="-3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 </a:t>
            </a:r>
            <a:r>
              <a:rPr lang="en-US" altLang="zh-CN" spc="-3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 </a:t>
            </a:r>
            <a:r>
              <a:rPr lang="en-US" altLang="zh-CN" spc="-3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isolated network.</a:t>
            </a:r>
          </a:p>
          <a:p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However,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real-world 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systems are not isolated,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and they interact 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with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other layers.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제목 2"/>
          <p:cNvSpPr>
            <a:spLocks noGrp="1"/>
          </p:cNvSpPr>
          <p:nvPr>
            <p:ph type="title"/>
          </p:nvPr>
        </p:nvSpPr>
        <p:spPr>
          <a:xfrm>
            <a:off x="0" y="955227"/>
            <a:ext cx="8372163" cy="574183"/>
          </a:xfrm>
        </p:spPr>
        <p:txBody>
          <a:bodyPr>
            <a:normAutofit/>
          </a:bodyPr>
          <a:lstStyle/>
          <a:p>
            <a:r>
              <a:rPr lang="en-US" altLang="zh-CN" sz="2800" dirty="0" smtClean="0"/>
              <a:t>Background</a:t>
            </a:r>
            <a:endParaRPr lang="zh-CN" altLang="en-US" sz="2800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8086"/>
          <a:stretch/>
        </p:blipFill>
        <p:spPr>
          <a:xfrm>
            <a:off x="535866" y="2479106"/>
            <a:ext cx="3680181" cy="2289825"/>
          </a:xfrm>
          <a:prstGeom prst="rect">
            <a:avLst/>
          </a:prstGeom>
        </p:spPr>
      </p:pic>
      <p:pic>
        <p:nvPicPr>
          <p:cNvPr id="200" name="그림 19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87"/>
          <a:stretch/>
        </p:blipFill>
        <p:spPr>
          <a:xfrm>
            <a:off x="5095519" y="2527771"/>
            <a:ext cx="3324581" cy="2245994"/>
          </a:xfrm>
          <a:prstGeom prst="rect">
            <a:avLst/>
          </a:prstGeom>
        </p:spPr>
      </p:pic>
      <p:graphicFrame>
        <p:nvGraphicFramePr>
          <p:cNvPr id="1025" name="표 10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2488020"/>
              </p:ext>
            </p:extLst>
          </p:nvPr>
        </p:nvGraphicFramePr>
        <p:xfrm>
          <a:off x="182735" y="4811544"/>
          <a:ext cx="8819448" cy="14122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09724">
                  <a:extLst>
                    <a:ext uri="{9D8B030D-6E8A-4147-A177-3AD203B41FA5}">
                      <a16:colId xmlns:a16="http://schemas.microsoft.com/office/drawing/2014/main" val="3112015338"/>
                    </a:ext>
                  </a:extLst>
                </a:gridCol>
                <a:gridCol w="4409724">
                  <a:extLst>
                    <a:ext uri="{9D8B030D-6E8A-4147-A177-3AD203B41FA5}">
                      <a16:colId xmlns:a16="http://schemas.microsoft.com/office/drawing/2014/main" val="29001063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Microsoft YaHei"/>
                          <a:cs typeface="Arial" panose="020B0604020202020204" pitchFamily="34" charset="0"/>
                        </a:rPr>
                        <a:t>Single layer network</a:t>
                      </a:r>
                      <a:endParaRPr kumimoji="0" lang="en-US" altLang="ko-KR" sz="1600" b="1" i="0" u="none" strike="noStrike" kern="1200" cap="none" normalizeH="0" dirty="0" smtClean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Microsoft YaHei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6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Microsoft YaHei"/>
                          <a:cs typeface="Arial" panose="020B0604020202020204" pitchFamily="34" charset="0"/>
                        </a:rPr>
                        <a:t>Interconnected network(Two-layer network)</a:t>
                      </a:r>
                      <a:endParaRPr kumimoji="0" lang="en-US" altLang="ko-KR" sz="1600" b="1" i="0" u="none" strike="noStrike" kern="1200" cap="none" normalizeH="0" dirty="0" smtClean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Microsoft YaHei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9532162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r>
                        <a:rPr lang="en-US" altLang="zh-CN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dynamics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 dynamics (each layer has it dynamics)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47704285"/>
                  </a:ext>
                </a:extLst>
              </a:tr>
              <a:tr h="18542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 parameter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 parameters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7914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Internal edges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Internal edges</a:t>
                      </a:r>
                      <a:r>
                        <a:rPr lang="en-US" altLang="zh-CN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+ external edges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930994"/>
                  </a:ext>
                </a:extLst>
              </a:tr>
            </a:tbl>
          </a:graphicData>
        </a:graphic>
      </p:graphicFrame>
      <p:sp>
        <p:nvSpPr>
          <p:cNvPr id="2" name="직사각형 1"/>
          <p:cNvSpPr/>
          <p:nvPr/>
        </p:nvSpPr>
        <p:spPr>
          <a:xfrm>
            <a:off x="-11591" y="6337797"/>
            <a:ext cx="969579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pc="-60" dirty="0" smtClean="0">
                <a:latin typeface="Arial" panose="020B0604020202020204" pitchFamily="34" charset="0"/>
                <a:cs typeface="Arial" panose="020B0604020202020204" pitchFamily="34" charset="0"/>
              </a:rPr>
              <a:t>An </a:t>
            </a:r>
            <a:r>
              <a:rPr lang="en-US" altLang="zh-CN" spc="-60" dirty="0">
                <a:latin typeface="Arial" panose="020B0604020202020204" pitchFamily="34" charset="0"/>
                <a:cs typeface="Arial" panose="020B0604020202020204" pitchFamily="34" charset="0"/>
              </a:rPr>
              <a:t>interconnected network interaction is more </a:t>
            </a:r>
            <a:r>
              <a:rPr lang="en-US" altLang="zh-CN" spc="-60" dirty="0" smtClean="0">
                <a:latin typeface="Arial" panose="020B0604020202020204" pitchFamily="34" charset="0"/>
                <a:cs typeface="Arial" panose="020B0604020202020204" pitchFamily="34" charset="0"/>
              </a:rPr>
              <a:t>complex than a single-layer </a:t>
            </a:r>
            <a:r>
              <a:rPr lang="en-US" altLang="zh-CN" spc="-60" dirty="0">
                <a:latin typeface="Arial" panose="020B0604020202020204" pitchFamily="34" charset="0"/>
                <a:cs typeface="Arial" panose="020B0604020202020204" pitchFamily="34" charset="0"/>
              </a:rPr>
              <a:t>network interaction.</a:t>
            </a:r>
          </a:p>
        </p:txBody>
      </p:sp>
    </p:spTree>
    <p:extLst>
      <p:ext uri="{BB962C8B-B14F-4D97-AF65-F5344CB8AC3E}">
        <p14:creationId xmlns:p14="http://schemas.microsoft.com/office/powerpoint/2010/main" val="3749791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00" t="9975" r="7830"/>
          <a:stretch/>
        </p:blipFill>
        <p:spPr>
          <a:xfrm>
            <a:off x="2" y="2068596"/>
            <a:ext cx="5751232" cy="428926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Influences of key nodes on competition</a:t>
            </a:r>
            <a:endParaRPr lang="zh-CN" altLang="en-US" dirty="0"/>
          </a:p>
        </p:txBody>
      </p:sp>
      <p:sp>
        <p:nvSpPr>
          <p:cNvPr id="6" name="직사각형 5"/>
          <p:cNvSpPr/>
          <p:nvPr/>
        </p:nvSpPr>
        <p:spPr>
          <a:xfrm>
            <a:off x="5631542" y="2068596"/>
            <a:ext cx="341085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As single indicators, </a:t>
            </a:r>
            <a:r>
              <a:rPr lang="en-US" altLang="zh-CN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CN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degee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, and </a:t>
            </a:r>
            <a:r>
              <a:rPr lang="en-US" altLang="zh-CN" sz="16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betweenness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are 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powerful for identifying key nodes. </a:t>
            </a:r>
          </a:p>
          <a:p>
            <a:pPr>
              <a:lnSpc>
                <a:spcPct val="150000"/>
              </a:lnSpc>
            </a:pPr>
            <a:endParaRPr lang="en-US" altLang="zh-CN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altLang="zh-CN" sz="1600" spc="-50" dirty="0" smtClean="0">
                <a:latin typeface="Arial" panose="020B0604020202020204" pitchFamily="34" charset="0"/>
                <a:cs typeface="Arial" panose="020B0604020202020204" pitchFamily="34" charset="0"/>
              </a:rPr>
              <a:t>The best indicator : PR+BE</a:t>
            </a:r>
          </a:p>
          <a:p>
            <a:pPr>
              <a:lnSpc>
                <a:spcPct val="150000"/>
              </a:lnSpc>
            </a:pPr>
            <a:endParaRPr lang="en-US" altLang="zh-CN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Some multiple indicators have a 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better performance than single   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indicators. 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7697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nodes on layer A / BA(3)-BA(3)</a:t>
            </a:r>
            <a:endParaRPr lang="en-US" altLang="zh-CN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73" y="6357861"/>
            <a:ext cx="5482156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PR+BE &gt; PR+DE &gt; </a:t>
            </a:r>
            <a:r>
              <a:rPr lang="en-US" altLang="zh-CN" sz="1400" b="1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1586777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Influences of key nodes on competition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7697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nodes on layer B / BA(3)-BA(3)</a:t>
            </a:r>
            <a:endParaRPr lang="en-US" altLang="zh-CN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7" t="10482" r="8578"/>
          <a:stretch/>
        </p:blipFill>
        <p:spPr>
          <a:xfrm>
            <a:off x="49524" y="2068596"/>
            <a:ext cx="5698133" cy="434494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3273" y="6357861"/>
            <a:ext cx="5482156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 PR+DE &gt; PR+BE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5602513" y="2698386"/>
            <a:ext cx="3410857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altLang="zh-CN" sz="1600" spc="-50" dirty="0" smtClean="0">
                <a:latin typeface="Arial" panose="020B0604020202020204" pitchFamily="34" charset="0"/>
                <a:cs typeface="Arial" panose="020B0604020202020204" pitchFamily="34" charset="0"/>
              </a:rPr>
              <a:t>The best indicator : </a:t>
            </a:r>
            <a:r>
              <a:rPr lang="en-US" altLang="zh-CN" sz="1600" spc="-5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endParaRPr lang="en-US" altLang="zh-CN" sz="1600" spc="-5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endParaRPr lang="en-US" altLang="zh-CN" sz="16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- Although the multiple indicators     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are not the best, they also have a  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latin typeface="Arial" panose="020B0604020202020204" pitchFamily="34" charset="0"/>
                <a:cs typeface="Arial" panose="020B0604020202020204" pitchFamily="34" charset="0"/>
              </a:rPr>
              <a:t> good performance</a:t>
            </a:r>
          </a:p>
        </p:txBody>
      </p:sp>
    </p:spTree>
    <p:extLst>
      <p:ext uri="{BB962C8B-B14F-4D97-AF65-F5344CB8AC3E}">
        <p14:creationId xmlns:p14="http://schemas.microsoft.com/office/powerpoint/2010/main" val="3654935813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Influences of key nodes on competition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5" y="1598462"/>
            <a:ext cx="829591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nodes on various networks(Hierarchical Model / HM(8) with BA(3))</a:t>
            </a:r>
            <a:endParaRPr lang="en-US" altLang="zh-CN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4" name="직사각형 13"/>
          <p:cNvSpPr/>
          <p:nvPr/>
        </p:nvSpPr>
        <p:spPr>
          <a:xfrm>
            <a:off x="6278926" y="6040034"/>
            <a:ext cx="1341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B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직사각형 14"/>
          <p:cNvSpPr/>
          <p:nvPr/>
        </p:nvSpPr>
        <p:spPr>
          <a:xfrm>
            <a:off x="1764076" y="6040034"/>
            <a:ext cx="1341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A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56" t="10136" r="8281"/>
          <a:stretch/>
        </p:blipFill>
        <p:spPr>
          <a:xfrm>
            <a:off x="1" y="2256742"/>
            <a:ext cx="4437881" cy="3518280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2" t="10187" r="8684"/>
          <a:stretch/>
        </p:blipFill>
        <p:spPr>
          <a:xfrm>
            <a:off x="4626495" y="2256741"/>
            <a:ext cx="4517506" cy="351828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33273" y="6357861"/>
            <a:ext cx="4593222" cy="3165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PR+DE &gt; PR+BE &gt; </a:t>
            </a:r>
            <a:r>
              <a:rPr lang="en-US" altLang="zh-CN" sz="1400" b="1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652852" y="6357860"/>
            <a:ext cx="4593222" cy="3165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&gt; DE+BE &gt; PR+DE+BE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9294365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Influences of key nodes on competition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86943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nodes on various networks(With different internal edges / BA(4)-BA(2))</a:t>
            </a:r>
            <a:endParaRPr lang="en-US" altLang="zh-CN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직사각형 9"/>
          <p:cNvSpPr/>
          <p:nvPr/>
        </p:nvSpPr>
        <p:spPr>
          <a:xfrm>
            <a:off x="6278926" y="6040034"/>
            <a:ext cx="1341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B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64076" y="6040034"/>
            <a:ext cx="1341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A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23" t="10285" r="8259"/>
          <a:stretch/>
        </p:blipFill>
        <p:spPr>
          <a:xfrm>
            <a:off x="96742" y="2482561"/>
            <a:ext cx="4559073" cy="341781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048" t="10355" r="8448"/>
          <a:stretch/>
        </p:blipFill>
        <p:spPr>
          <a:xfrm>
            <a:off x="4612189" y="2482561"/>
            <a:ext cx="4531811" cy="341781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273" y="6357861"/>
            <a:ext cx="4593222" cy="3165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betweenness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 DE+BE &gt; PR+BE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2852" y="6357860"/>
            <a:ext cx="4593222" cy="3165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PR+DE &gt; </a:t>
            </a:r>
            <a:r>
              <a:rPr lang="en-US" altLang="zh-CN" sz="1400" b="1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 PR+DE+BE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0856" y="2017193"/>
            <a:ext cx="8532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① Layer A has a larger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degree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layer B </a:t>
            </a:r>
            <a:endParaRPr lang="en-US" altLang="zh-CN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208172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Influences of key nodes on competition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86943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nodes on various networks(With different internal edges / BA(2)-BA(4))</a:t>
            </a:r>
            <a:endParaRPr lang="en-US" altLang="zh-CN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직사각형 9"/>
          <p:cNvSpPr/>
          <p:nvPr/>
        </p:nvSpPr>
        <p:spPr>
          <a:xfrm>
            <a:off x="6278926" y="6040034"/>
            <a:ext cx="1341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B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64076" y="6040034"/>
            <a:ext cx="1341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A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22" t="10134" r="8676"/>
          <a:stretch/>
        </p:blipFill>
        <p:spPr>
          <a:xfrm>
            <a:off x="0" y="2305545"/>
            <a:ext cx="4484697" cy="3688482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7" t="10622" r="8638"/>
          <a:stretch/>
        </p:blipFill>
        <p:spPr>
          <a:xfrm>
            <a:off x="4578517" y="2323561"/>
            <a:ext cx="4547305" cy="367046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273" y="6357861"/>
            <a:ext cx="4593222" cy="3165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random &gt; </a:t>
            </a:r>
            <a:r>
              <a:rPr lang="en-US" altLang="zh-CN" sz="1400" b="1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 PR+DE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2852" y="6357860"/>
            <a:ext cx="4593222" cy="3165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PR+DE &gt; </a:t>
            </a:r>
            <a:r>
              <a:rPr lang="en-US" altLang="zh-CN" sz="1400" b="1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 DE+BE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0856" y="1976852"/>
            <a:ext cx="8532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② Layer A has a smaller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internal degree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 layer B </a:t>
            </a:r>
            <a:endParaRPr lang="en-US" altLang="zh-CN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9071659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Influences of key nodes on competition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868134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nodes on various networks(With different network types / BA(3)-RR(6))</a:t>
            </a:r>
            <a:endParaRPr lang="en-US" altLang="zh-CN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10" name="직사각형 9"/>
          <p:cNvSpPr/>
          <p:nvPr/>
        </p:nvSpPr>
        <p:spPr>
          <a:xfrm>
            <a:off x="6278926" y="6040034"/>
            <a:ext cx="1341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B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64076" y="6040034"/>
            <a:ext cx="1341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A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0" t="9790" r="8360"/>
          <a:stretch/>
        </p:blipFill>
        <p:spPr>
          <a:xfrm>
            <a:off x="125777" y="2389435"/>
            <a:ext cx="4389074" cy="3382491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74" t="10393" r="8694"/>
          <a:stretch/>
        </p:blipFill>
        <p:spPr>
          <a:xfrm>
            <a:off x="4514851" y="2435351"/>
            <a:ext cx="4495799" cy="3348256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273" y="6357861"/>
            <a:ext cx="4593222" cy="3165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PR+BE &gt; </a:t>
            </a:r>
            <a:r>
              <a:rPr lang="en-US" altLang="zh-CN" sz="1400" b="1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 PR+DE+BE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2852" y="6357860"/>
            <a:ext cx="4593222" cy="3165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betweenness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 DE+BE &gt; random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0856" y="2017193"/>
            <a:ext cx="8532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① Layer A type is a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network, and layer B type is a </a:t>
            </a: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RR </a:t>
            </a:r>
            <a:r>
              <a:rPr lang="en-US" altLang="zh-CN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network.</a:t>
            </a:r>
          </a:p>
        </p:txBody>
      </p:sp>
    </p:spTree>
    <p:extLst>
      <p:ext uri="{BB962C8B-B14F-4D97-AF65-F5344CB8AC3E}">
        <p14:creationId xmlns:p14="http://schemas.microsoft.com/office/powerpoint/2010/main" val="4087557964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Influences of key nodes on competition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8713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Key nodes on various networks(With different network types / RR(6)-BA(3))</a:t>
            </a:r>
            <a:endParaRPr lang="en-US" altLang="zh-CN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4572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35" t="9676" r="8285"/>
          <a:stretch/>
        </p:blipFill>
        <p:spPr>
          <a:xfrm>
            <a:off x="4640179" y="2371100"/>
            <a:ext cx="4427621" cy="3622987"/>
          </a:xfrm>
          <a:prstGeom prst="rect">
            <a:avLst/>
          </a:prstGeom>
        </p:spPr>
      </p:pic>
      <p:sp>
        <p:nvSpPr>
          <p:cNvPr id="10" name="직사각형 9"/>
          <p:cNvSpPr/>
          <p:nvPr/>
        </p:nvSpPr>
        <p:spPr>
          <a:xfrm>
            <a:off x="6278926" y="6040034"/>
            <a:ext cx="1341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B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764076" y="6040034"/>
            <a:ext cx="134107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Layer A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93" t="9537" r="8213"/>
          <a:stretch/>
        </p:blipFill>
        <p:spPr>
          <a:xfrm>
            <a:off x="11476" y="2390100"/>
            <a:ext cx="4610100" cy="3603987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33273" y="6357861"/>
            <a:ext cx="4593222" cy="3165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degree &gt; DE+BE &gt; </a:t>
            </a:r>
            <a:r>
              <a:rPr lang="en-US" altLang="zh-CN" sz="1400" b="1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betweenness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652852" y="6357860"/>
            <a:ext cx="4593222" cy="31651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altLang="zh-CN" sz="1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Rank : </a:t>
            </a:r>
            <a:r>
              <a:rPr lang="en-US" altLang="zh-CN" sz="1400" b="1" dirty="0" err="1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sz="1400" b="1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&gt; PR+DE &gt; PR+BE</a:t>
            </a:r>
            <a:endParaRPr lang="zh-CN" altLang="en-US" sz="14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80856" y="2017193"/>
            <a:ext cx="85320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② Layer A type is a RR network, and layer B type is a BA network.</a:t>
            </a:r>
            <a:endParaRPr lang="en-US" altLang="zh-CN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9219767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Influences of key nodes on competition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769742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Total results</a:t>
            </a:r>
            <a:endParaRPr lang="en-US" altLang="zh-CN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5" name="표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6038832"/>
              </p:ext>
            </p:extLst>
          </p:nvPr>
        </p:nvGraphicFramePr>
        <p:xfrm>
          <a:off x="211170" y="2073352"/>
          <a:ext cx="8721660" cy="4358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44332">
                  <a:extLst>
                    <a:ext uri="{9D8B030D-6E8A-4147-A177-3AD203B41FA5}">
                      <a16:colId xmlns:a16="http://schemas.microsoft.com/office/drawing/2014/main" val="2383488307"/>
                    </a:ext>
                  </a:extLst>
                </a:gridCol>
                <a:gridCol w="1177892">
                  <a:extLst>
                    <a:ext uri="{9D8B030D-6E8A-4147-A177-3AD203B41FA5}">
                      <a16:colId xmlns:a16="http://schemas.microsoft.com/office/drawing/2014/main" val="4085758149"/>
                    </a:ext>
                  </a:extLst>
                </a:gridCol>
                <a:gridCol w="1438606">
                  <a:extLst>
                    <a:ext uri="{9D8B030D-6E8A-4147-A177-3AD203B41FA5}">
                      <a16:colId xmlns:a16="http://schemas.microsoft.com/office/drawing/2014/main" val="2714144114"/>
                    </a:ext>
                  </a:extLst>
                </a:gridCol>
                <a:gridCol w="1543491">
                  <a:extLst>
                    <a:ext uri="{9D8B030D-6E8A-4147-A177-3AD203B41FA5}">
                      <a16:colId xmlns:a16="http://schemas.microsoft.com/office/drawing/2014/main" val="3347346599"/>
                    </a:ext>
                  </a:extLst>
                </a:gridCol>
                <a:gridCol w="1456553">
                  <a:extLst>
                    <a:ext uri="{9D8B030D-6E8A-4147-A177-3AD203B41FA5}">
                      <a16:colId xmlns:a16="http://schemas.microsoft.com/office/drawing/2014/main" val="2531631869"/>
                    </a:ext>
                  </a:extLst>
                </a:gridCol>
                <a:gridCol w="1360786">
                  <a:extLst>
                    <a:ext uri="{9D8B030D-6E8A-4147-A177-3AD203B41FA5}">
                      <a16:colId xmlns:a16="http://schemas.microsoft.com/office/drawing/2014/main" val="307458900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Div.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layer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1st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2nd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3rd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remarks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36511654"/>
                  </a:ext>
                </a:extLst>
              </a:tr>
              <a:tr h="31188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BA(3)-BA(3)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PR+DE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1588080"/>
                  </a:ext>
                </a:extLst>
              </a:tr>
              <a:tr h="3118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PR+DE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87443438"/>
                  </a:ext>
                </a:extLst>
              </a:tr>
              <a:tr h="31188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BA(3)-RR(6)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PR+DE+BE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49154909"/>
                  </a:ext>
                </a:extLst>
              </a:tr>
              <a:tr h="3118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working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373528573"/>
                  </a:ext>
                </a:extLst>
              </a:tr>
              <a:tr h="31188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RR(6)-BA(3)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working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27617578"/>
                  </a:ext>
                </a:extLst>
              </a:tr>
              <a:tr h="3118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PR+DE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952165793"/>
                  </a:ext>
                </a:extLst>
              </a:tr>
              <a:tr h="31188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BA(4)-BA(2)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41853175"/>
                  </a:ext>
                </a:extLst>
              </a:tr>
              <a:tr h="3118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PR+DE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PR+DE+BE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028110425"/>
                  </a:ext>
                </a:extLst>
              </a:tr>
              <a:tr h="31188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BA(2)-BA(4)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PR+DE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</a:t>
                      </a:r>
                      <a:r>
                        <a:rPr lang="en-US" altLang="zh-CN" sz="1600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working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78457812"/>
                  </a:ext>
                </a:extLst>
              </a:tr>
              <a:tr h="3118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PR+DE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009398695"/>
                  </a:ext>
                </a:extLst>
              </a:tr>
              <a:tr h="311887">
                <a:tc rowSpan="2"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HM(8)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PR+DE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64970219"/>
                  </a:ext>
                </a:extLst>
              </a:tr>
              <a:tr h="311887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RA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PR+DE+BE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Not working</a:t>
                      </a:r>
                      <a:endParaRPr lang="zh-CN" altLang="en-US" sz="16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anchor="ctr"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582749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7640843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Influences of key nodes on competition</a:t>
            </a:r>
            <a:endParaRPr lang="zh-CN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25776" y="1598462"/>
            <a:ext cx="9018224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Conclusion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The best and most powerful method for selecting key nodes is different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according to network structures and layers.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Both single indicator and multiple indicators have an excellent performance for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selecting key nodes. Notably, </a:t>
            </a:r>
            <a:r>
              <a:rPr lang="en-US" altLang="zh-CN" dirty="0" err="1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Pagerank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degree, </a:t>
            </a:r>
            <a:r>
              <a:rPr lang="en-US" altLang="zh-CN" dirty="0" err="1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betweenness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and their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combinations have good results.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There are several situations that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indicators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hard to recognize critical nodes.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① When a network of the selected layer is Random Regular network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② When the number of edges in layer A is small (BA(2)-BA(4))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 ③ When the number of nodes in layer B is small (Hierarchical Model)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6510525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Summary(1)</a:t>
            </a:r>
            <a:endParaRPr lang="zh-CN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-1277" y="1542709"/>
            <a:ext cx="10459727" cy="5355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latin typeface="Arial" panose="020B0604020202020204" pitchFamily="34" charset="0"/>
                <a:cs typeface="Arial" panose="020B0604020202020204" pitchFamily="34" charset="0"/>
              </a:rPr>
              <a:t>A two-layer network model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The interconnected network with different dynamics on each layer is introduced.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Many indexes are provided to measure a state of the network and consensus. </a:t>
            </a:r>
            <a:endParaRPr lang="en-US" altLang="zh-CN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* AS, AS total, CI, NCR, PCR, CR </a:t>
            </a:r>
            <a:endParaRPr lang="en-US" altLang="zh-CN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Competition on a two-layer network with various structures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</a:t>
            </a: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</a:t>
            </a:r>
            <a:r>
              <a:rPr lang="en-US" altLang="zh-CN" spc="-1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Network structures are altered by changing internal degree, external degree, and network types. </a:t>
            </a:r>
            <a:endParaRPr lang="en-US" altLang="zh-CN" spc="-10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- An internal degree on each layer has a different function.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* layer A : keeping a positive state and changing a negative state into a positive state</a:t>
            </a:r>
          </a:p>
          <a:p>
            <a:pPr>
              <a:lnSpc>
                <a:spcPct val="150000"/>
              </a:lnSpc>
            </a:pPr>
            <a:r>
              <a:rPr lang="en-US" altLang="zh-CN" sz="16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* layer B : hindering a positive consensus state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- Hierarchical Model are provided by changing an external degree on layer B.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HM is easy to make consensus with the state of layer A.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- Too many internal edges on both layers cause coexistence, such as social conflicts.</a:t>
            </a:r>
          </a:p>
        </p:txBody>
      </p:sp>
    </p:spTree>
    <p:extLst>
      <p:ext uri="{BB962C8B-B14F-4D97-AF65-F5344CB8AC3E}">
        <p14:creationId xmlns:p14="http://schemas.microsoft.com/office/powerpoint/2010/main" val="3246923072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0" y="955227"/>
            <a:ext cx="8372163" cy="574183"/>
          </a:xfrm>
        </p:spPr>
        <p:txBody>
          <a:bodyPr>
            <a:normAutofit/>
          </a:bodyPr>
          <a:lstStyle/>
          <a:p>
            <a:r>
              <a:rPr lang="en-US" altLang="zh-CN" sz="2800" dirty="0" smtClean="0"/>
              <a:t>Research Direction</a:t>
            </a:r>
            <a:endParaRPr lang="zh-CN" altLang="en-US" sz="2800" dirty="0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05" t="15003" r="11922" b="11445"/>
          <a:stretch/>
        </p:blipFill>
        <p:spPr>
          <a:xfrm>
            <a:off x="3575370" y="2286001"/>
            <a:ext cx="5253485" cy="321616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0" y="2018581"/>
            <a:ext cx="5028941" cy="86946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0" indent="-228600">
              <a:spcBef>
                <a:spcPts val="3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4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is the network composed?</a:t>
            </a:r>
          </a:p>
          <a:p>
            <a:pPr lvl="0">
              <a:spcBef>
                <a:spcPts val="300"/>
              </a:spcBef>
              <a:buClr>
                <a:srgbClr val="004098"/>
              </a:buClr>
              <a:buSzPct val="100000"/>
            </a:pPr>
            <a:r>
              <a:rPr lang="en-US" altLang="zh-CN" sz="24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(Structure) </a:t>
            </a:r>
            <a:endParaRPr lang="en-US" altLang="zh-CN" sz="24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0" y="3596223"/>
            <a:ext cx="4156907" cy="127727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0" indent="-228600">
              <a:spcBef>
                <a:spcPts val="3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4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How does the interaction </a:t>
            </a:r>
          </a:p>
          <a:p>
            <a:pPr lvl="0">
              <a:spcBef>
                <a:spcPts val="300"/>
              </a:spcBef>
              <a:buClr>
                <a:srgbClr val="004098"/>
              </a:buClr>
              <a:buSzPct val="100000"/>
            </a:pPr>
            <a:r>
              <a:rPr lang="en-US" altLang="zh-CN" sz="24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of network work?</a:t>
            </a:r>
          </a:p>
          <a:p>
            <a:pPr lvl="0">
              <a:spcBef>
                <a:spcPts val="300"/>
              </a:spcBef>
              <a:buClr>
                <a:srgbClr val="004098"/>
              </a:buClr>
              <a:buSzPct val="100000"/>
            </a:pPr>
            <a:r>
              <a:rPr lang="en-US" altLang="zh-CN" sz="2400" b="1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4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(Updating rule)  </a:t>
            </a:r>
            <a:endParaRPr lang="en-US" altLang="zh-CN" sz="24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7209" y="5506772"/>
            <a:ext cx="91999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600" lvl="0" indent="-228600">
              <a:spcBef>
                <a:spcPts val="3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4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Which </a:t>
            </a:r>
            <a:r>
              <a:rPr lang="en-US" altLang="zh-CN" sz="24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nodes are </a:t>
            </a:r>
            <a:r>
              <a:rPr lang="en-US" altLang="zh-CN" sz="24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critical for changing the state?(Key nodes)</a:t>
            </a:r>
            <a:endParaRPr lang="en-US" altLang="zh-CN" sz="2400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133333" y="6258757"/>
            <a:ext cx="668343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300"/>
              </a:spcBef>
              <a:buClr>
                <a:srgbClr val="004098"/>
              </a:buClr>
              <a:buSzPct val="100000"/>
            </a:pPr>
            <a:r>
              <a:rPr lang="en-US" altLang="zh-CN" sz="20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These factors can influence the final state of a network. </a:t>
            </a:r>
            <a:endParaRPr lang="en-US" altLang="zh-CN" sz="2000" dirty="0">
              <a:solidFill>
                <a:schemeClr val="accent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052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Summary(2)</a:t>
            </a:r>
            <a:endParaRPr lang="zh-CN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-1277" y="1536565"/>
            <a:ext cx="9888227" cy="522707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Competition with different updating rules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Simultaneous updating rule and sequential updating rule are considered according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to where they are applied, such as layer, node, and edge.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Networks with simultaneous updating rule are easy to make slow-consensus,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coexistence, and  transition.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Networks with sequential updating rules are easy to make fast-consensus.</a:t>
            </a:r>
          </a:p>
          <a:p>
            <a:endParaRPr lang="en-US" altLang="zh-CN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200" b="1" dirty="0" smtClean="0">
                <a:latin typeface="Arial" panose="020B0604020202020204" pitchFamily="34" charset="0"/>
                <a:cs typeface="Arial" panose="020B0604020202020204" pitchFamily="34" charset="0"/>
              </a:rPr>
              <a:t>Influences of key nodes on competition</a:t>
            </a:r>
            <a:endParaRPr lang="en-US" altLang="zh-CN" sz="22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 select key nodes on the various networks, single indicators and multiple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indicators are applied.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The most effective method  to select key nodes is different according to network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 structures and layers.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 </a:t>
            </a:r>
            <a:r>
              <a:rPr lang="en-US" altLang="zh-CN" spc="-7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Both single and multiple indicators have an excellent performance to identify critical nodes.</a:t>
            </a:r>
            <a:endParaRPr lang="en-US" altLang="zh-CN" b="1" spc="-70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5422211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49524" y="923477"/>
            <a:ext cx="8372163" cy="574183"/>
          </a:xfrm>
        </p:spPr>
        <p:txBody>
          <a:bodyPr>
            <a:normAutofit/>
          </a:bodyPr>
          <a:lstStyle/>
          <a:p>
            <a:pPr lvl="0"/>
            <a:r>
              <a:rPr lang="en-US" altLang="zh-CN" sz="2800" dirty="0" smtClean="0"/>
              <a:t>Discussion and Future work</a:t>
            </a:r>
            <a:endParaRPr lang="zh-CN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-1277" y="1580809"/>
            <a:ext cx="9132577" cy="528862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The state of a competition model might be controlled by managing network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structures, updating rules, and key nodes.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 Based on simulation results, the competition models can be applied to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solve social conflicts, such as election, legislation, adoption of new policies,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and so on.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sz="2000" b="1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400" b="1" dirty="0" smtClean="0"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- Making a generalized competition model with various structures and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 updating rules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sz="20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- Recognizing critical nodes on the generalized competition model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b="1" dirty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0986798"/>
      </p:ext>
    </p:extLst>
  </p:cSld>
  <p:clrMapOvr>
    <a:masterClrMapping/>
  </p:clrMapOvr>
  <p:transition spd="med">
    <p:push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2BA226-9CD6-4DEC-94C2-56BEBEB923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Thank you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86132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1529410"/>
            <a:ext cx="9010717" cy="41447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lnSpc>
                <a:spcPct val="150000"/>
              </a:lnSpc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  <a:p>
            <a:pPr>
              <a:lnSpc>
                <a:spcPct val="150000"/>
              </a:lnSpc>
            </a:pP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   -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Study on 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the characteristics </a:t>
            </a:r>
            <a:r>
              <a:rPr lang="en-US" altLang="zh-CN" sz="2000" dirty="0">
                <a:latin typeface="Arial" panose="020B0604020202020204" pitchFamily="34" charset="0"/>
                <a:cs typeface="Arial" panose="020B0604020202020204" pitchFamily="34" charset="0"/>
              </a:rPr>
              <a:t>of </a:t>
            </a:r>
            <a:r>
              <a:rPr lang="en-US" altLang="zh-CN" sz="2000" dirty="0" smtClean="0">
                <a:latin typeface="Arial" panose="020B0604020202020204" pitchFamily="34" charset="0"/>
                <a:cs typeface="Arial" panose="020B0604020202020204" pitchFamily="34" charset="0"/>
              </a:rPr>
              <a:t>competition models </a:t>
            </a:r>
          </a:p>
          <a:p>
            <a:pPr>
              <a:lnSpc>
                <a:spcPct val="150000"/>
              </a:lnSpc>
            </a:pPr>
            <a:endParaRPr lang="en-US" altLang="zh-CN" sz="2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28600" lvl="0" indent="-228600">
              <a:lnSpc>
                <a:spcPct val="150000"/>
              </a:lnSpc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Research Direction</a:t>
            </a:r>
            <a:endParaRPr lang="en-US" altLang="zh-CN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- By changing network structures, it is analyzed what components make consensus.</a:t>
            </a:r>
          </a:p>
          <a:p>
            <a:pPr>
              <a:lnSpc>
                <a:spcPct val="150000"/>
              </a:lnSpc>
            </a:pP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- By changing updating rules, it is analyzed whether the updating rules affect the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 final state of a network. 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- By selecting key nodes, it is researched which nodes are critical and which method </a:t>
            </a:r>
          </a:p>
          <a:p>
            <a:pPr>
              <a:lnSpc>
                <a:spcPct val="15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     has an excellent performance for identifying key nodes</a:t>
            </a:r>
          </a:p>
        </p:txBody>
      </p:sp>
      <p:sp>
        <p:nvSpPr>
          <p:cNvPr id="5" name="제목 2"/>
          <p:cNvSpPr>
            <a:spLocks noGrp="1"/>
          </p:cNvSpPr>
          <p:nvPr>
            <p:ph type="title"/>
          </p:nvPr>
        </p:nvSpPr>
        <p:spPr>
          <a:xfrm>
            <a:off x="0" y="955227"/>
            <a:ext cx="8372163" cy="574183"/>
          </a:xfrm>
        </p:spPr>
        <p:txBody>
          <a:bodyPr>
            <a:normAutofit/>
          </a:bodyPr>
          <a:lstStyle/>
          <a:p>
            <a:r>
              <a:rPr lang="en-US" altLang="zh-CN" sz="2800" dirty="0" smtClean="0"/>
              <a:t>Research Direction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148938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/>
          <p:cNvSpPr/>
          <p:nvPr/>
        </p:nvSpPr>
        <p:spPr>
          <a:xfrm>
            <a:off x="5364543" y="2176786"/>
            <a:ext cx="20406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ocial opinion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5229890" y="4245880"/>
            <a:ext cx="189026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Decision-making</a:t>
            </a:r>
          </a:p>
        </p:txBody>
      </p:sp>
      <p:sp>
        <p:nvSpPr>
          <p:cNvPr id="9" name="직사각형 8"/>
          <p:cNvSpPr/>
          <p:nvPr/>
        </p:nvSpPr>
        <p:spPr>
          <a:xfrm>
            <a:off x="263244" y="5597242"/>
            <a:ext cx="868753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We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study the competitions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on interconnected networks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with various structures, and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investigate which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structure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and which updating rule have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more probability to perform </a:t>
            </a:r>
            <a:r>
              <a:rPr lang="en-US" altLang="zh-CN" dirty="0" smtClean="0">
                <a:latin typeface="Arial" panose="020B0604020202020204" pitchFamily="34" charset="0"/>
                <a:cs typeface="Arial" panose="020B0604020202020204" pitchFamily="34" charset="0"/>
              </a:rPr>
              <a:t>consensus results, and which key nodes are critical. </a:t>
            </a: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위쪽/아래쪽 화살표 4"/>
          <p:cNvSpPr/>
          <p:nvPr/>
        </p:nvSpPr>
        <p:spPr>
          <a:xfrm>
            <a:off x="5938660" y="2824499"/>
            <a:ext cx="472720" cy="1143000"/>
          </a:xfrm>
          <a:prstGeom prst="up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직사각형 9"/>
          <p:cNvSpPr/>
          <p:nvPr/>
        </p:nvSpPr>
        <p:spPr>
          <a:xfrm>
            <a:off x="6411380" y="3163302"/>
            <a:ext cx="20056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Mutual interaction</a:t>
            </a:r>
          </a:p>
        </p:txBody>
      </p:sp>
      <p:sp>
        <p:nvSpPr>
          <p:cNvPr id="11" name="직사각형 10"/>
          <p:cNvSpPr/>
          <p:nvPr/>
        </p:nvSpPr>
        <p:spPr>
          <a:xfrm>
            <a:off x="288241" y="5019383"/>
            <a:ext cx="71259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Example case : legalization, vote systems, decision-making system</a:t>
            </a:r>
          </a:p>
        </p:txBody>
      </p:sp>
      <p:pic>
        <p:nvPicPr>
          <p:cNvPr id="12" name="그림 11"/>
          <p:cNvPicPr/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0440" t="27059" r="7122" b="10030"/>
          <a:stretch/>
        </p:blipFill>
        <p:spPr bwMode="auto">
          <a:xfrm>
            <a:off x="0" y="1541318"/>
            <a:ext cx="5702300" cy="3508759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14" name="제목 2"/>
          <p:cNvSpPr txBox="1">
            <a:spLocks/>
          </p:cNvSpPr>
          <p:nvPr/>
        </p:nvSpPr>
        <p:spPr>
          <a:xfrm>
            <a:off x="0" y="967135"/>
            <a:ext cx="8372163" cy="57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 smtClean="0"/>
              <a:t>A Two-layer Network Model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327431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131178" y="1650659"/>
            <a:ext cx="9170474" cy="80534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Dynamics Algorithm for layer A</a:t>
            </a: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M-Model(including persuasion and compromise process in various opinion formation)</a:t>
            </a:r>
            <a:endParaRPr lang="en-US" altLang="zh-CN" b="1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5605" y="5829088"/>
            <a:ext cx="871839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 this thesis, this model can have four states(-2, -1, +1, +2). The parameters are set up to be like p + q  = 1. So, As the parameter of layer A, p represents the reinforcement</a:t>
            </a:r>
            <a:endParaRPr lang="en-US" altLang="zh-CN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* reinforcement(p) </a:t>
            </a:r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the tendency to keep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orientation</a:t>
            </a:r>
            <a:endParaRPr lang="zh-CN" altLang="en-US" sz="1600" dirty="0">
              <a:solidFill>
                <a:schemeClr val="accent3"/>
              </a:solidFill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425605" y="2491568"/>
            <a:ext cx="550988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persuasion(probability 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p) : same orientation, </a:t>
            </a:r>
            <a:r>
              <a:rPr lang="en-US" altLang="zh-CN" sz="14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increasing 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intensity</a:t>
            </a:r>
            <a:endParaRPr lang="zh-CN" altLang="en-US" sz="1400" dirty="0"/>
          </a:p>
        </p:txBody>
      </p:sp>
      <p:sp>
        <p:nvSpPr>
          <p:cNvPr id="9" name="직사각형 8"/>
          <p:cNvSpPr/>
          <p:nvPr/>
        </p:nvSpPr>
        <p:spPr>
          <a:xfrm>
            <a:off x="459947" y="4262048"/>
            <a:ext cx="634227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sz="14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compromise(probability 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q) : opposite orientation, </a:t>
            </a:r>
            <a:r>
              <a:rPr lang="en-US" altLang="zh-CN" sz="1400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decreasing </a:t>
            </a:r>
            <a:r>
              <a:rPr lang="en-US" altLang="zh-CN" sz="1400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intensity</a:t>
            </a:r>
            <a:endParaRPr lang="zh-CN" altLang="en-US" sz="1400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407"/>
          <a:stretch/>
        </p:blipFill>
        <p:spPr>
          <a:xfrm>
            <a:off x="1997777" y="2796190"/>
            <a:ext cx="5414040" cy="1465858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46" b="33261"/>
          <a:stretch/>
        </p:blipFill>
        <p:spPr>
          <a:xfrm>
            <a:off x="1985077" y="4444915"/>
            <a:ext cx="5426740" cy="1400362"/>
          </a:xfrm>
          <a:prstGeom prst="rect">
            <a:avLst/>
          </a:prstGeom>
        </p:spPr>
      </p:pic>
      <p:sp>
        <p:nvSpPr>
          <p:cNvPr id="10" name="제목 2"/>
          <p:cNvSpPr txBox="1">
            <a:spLocks/>
          </p:cNvSpPr>
          <p:nvPr/>
        </p:nvSpPr>
        <p:spPr>
          <a:xfrm>
            <a:off x="0" y="967135"/>
            <a:ext cx="8372163" cy="57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 smtClean="0"/>
              <a:t>A Two-layer Network Model</a:t>
            </a:r>
            <a:endParaRPr lang="zh-CN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472781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241540" y="1650659"/>
            <a:ext cx="8696720" cy="20210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lvl="0" indent="-228600">
              <a:spcBef>
                <a:spcPts val="1000"/>
              </a:spcBef>
              <a:buClr>
                <a:srgbClr val="004098"/>
              </a:buClr>
              <a:buSzPct val="100000"/>
              <a:buFont typeface="Calibri" panose="020F0502020204030204" pitchFamily="34" charset="0"/>
              <a:buChar char="▪"/>
            </a:pPr>
            <a:r>
              <a:rPr lang="en-US" altLang="zh-CN" sz="2000" b="1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Dynamics Algorithm for layer B</a:t>
            </a: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   Abrams - </a:t>
            </a:r>
            <a:r>
              <a:rPr lang="en-US" altLang="zh-CN" dirty="0" err="1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Strogatz</a:t>
            </a: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Model(Language Death Model / AS Model)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r>
              <a:rPr lang="en-US" altLang="zh-CN" dirty="0" smtClean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0">
              <a:spcBef>
                <a:spcPts val="1000"/>
              </a:spcBef>
              <a:buClr>
                <a:srgbClr val="004098"/>
              </a:buClr>
              <a:buSzPct val="100000"/>
            </a:pPr>
            <a:endParaRPr lang="en-US" altLang="zh-CN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432650" y="2530879"/>
            <a:ext cx="60488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This model is only for binary state  such as (+1, -1 </a:t>
            </a:r>
            <a:r>
              <a:rPr lang="zh-CN" altLang="en-US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）</a:t>
            </a:r>
            <a:r>
              <a:rPr lang="en-US" altLang="zh-CN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or (1, 0</a:t>
            </a:r>
            <a:r>
              <a:rPr lang="zh-CN" altLang="en-US" sz="1600" dirty="0" smtClean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）</a:t>
            </a:r>
            <a:endParaRPr lang="zh-CN" altLang="en-US" sz="1600" dirty="0">
              <a:solidFill>
                <a:schemeClr val="accent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334128" y="6374087"/>
            <a:ext cx="624584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* </a:t>
            </a:r>
            <a:r>
              <a:rPr lang="en-US" altLang="zh-CN" sz="1600" dirty="0" smtClean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Volatility(v) </a:t>
            </a:r>
            <a:r>
              <a:rPr lang="en-US" altLang="zh-CN" sz="1600" dirty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the tendency to switch to the other side</a:t>
            </a:r>
            <a:endParaRPr lang="zh-CN" altLang="en-US" sz="1600" dirty="0">
              <a:solidFill>
                <a:schemeClr val="accent3"/>
              </a:solidFill>
            </a:endParaRPr>
          </a:p>
        </p:txBody>
      </p:sp>
      <p:sp>
        <p:nvSpPr>
          <p:cNvPr id="10" name="제목 2"/>
          <p:cNvSpPr txBox="1">
            <a:spLocks/>
          </p:cNvSpPr>
          <p:nvPr/>
        </p:nvSpPr>
        <p:spPr>
          <a:xfrm>
            <a:off x="0" y="967135"/>
            <a:ext cx="8372163" cy="574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800" dirty="0" smtClean="0"/>
              <a:t>A Two-layer Network Model</a:t>
            </a:r>
            <a:endParaRPr lang="zh-CN" altLang="en-US" sz="2800" dirty="0"/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7513"/>
          <a:stretch/>
        </p:blipFill>
        <p:spPr>
          <a:xfrm>
            <a:off x="961784" y="4186241"/>
            <a:ext cx="6843059" cy="2227943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4150" t="42707" r="31587" b="33202"/>
          <a:stretch/>
        </p:blipFill>
        <p:spPr>
          <a:xfrm>
            <a:off x="1610618" y="2869433"/>
            <a:ext cx="4870834" cy="1474205"/>
          </a:xfrm>
          <a:prstGeom prst="rect">
            <a:avLst/>
          </a:prstGeom>
        </p:spPr>
      </p:pic>
      <p:sp>
        <p:nvSpPr>
          <p:cNvPr id="12" name="타원 11"/>
          <p:cNvSpPr/>
          <p:nvPr/>
        </p:nvSpPr>
        <p:spPr>
          <a:xfrm>
            <a:off x="1210235" y="5688106"/>
            <a:ext cx="349623" cy="34962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14" name="타원 13"/>
          <p:cNvSpPr/>
          <p:nvPr/>
        </p:nvSpPr>
        <p:spPr>
          <a:xfrm>
            <a:off x="5195049" y="5706035"/>
            <a:ext cx="349623" cy="34962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b="1" dirty="0" smtClean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856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016-VI主题-蓝">
  <a:themeElements>
    <a:clrScheme name="VI蓝色版">
      <a:dk1>
        <a:srgbClr val="000000"/>
      </a:dk1>
      <a:lt1>
        <a:srgbClr val="FFFFFF"/>
      </a:lt1>
      <a:dk2>
        <a:srgbClr val="BD9F68"/>
      </a:dk2>
      <a:lt2>
        <a:srgbClr val="B5B5B6"/>
      </a:lt2>
      <a:accent1>
        <a:srgbClr val="004098"/>
      </a:accent1>
      <a:accent2>
        <a:srgbClr val="0086D1"/>
      </a:accent2>
      <a:accent3>
        <a:srgbClr val="338D27"/>
      </a:accent3>
      <a:accent4>
        <a:srgbClr val="00514E"/>
      </a:accent4>
      <a:accent5>
        <a:srgbClr val="FDD000"/>
      </a:accent5>
      <a:accent6>
        <a:srgbClr val="F08300"/>
      </a:accent6>
      <a:hlink>
        <a:srgbClr val="B5B5B6"/>
      </a:hlink>
      <a:folHlink>
        <a:srgbClr val="BD9F68"/>
      </a:folHlink>
    </a:clrScheme>
    <a:fontScheme name="自定义 7">
      <a:majorFont>
        <a:latin typeface="等线"/>
        <a:ea typeface="等线"/>
        <a:cs typeface=""/>
      </a:majorFont>
      <a:minorFont>
        <a:latin typeface="等线 Light"/>
        <a:ea typeface="等线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3">
                <a:lumMod val="40000"/>
                <a:lumOff val="60000"/>
              </a:schemeClr>
            </a:gs>
            <a:gs pos="46000">
              <a:schemeClr val="accent3">
                <a:lumMod val="95000"/>
                <a:lumOff val="5000"/>
              </a:schemeClr>
            </a:gs>
            <a:gs pos="100000">
              <a:schemeClr val="accent3">
                <a:lumMod val="60000"/>
              </a:schemeClr>
            </a:gs>
          </a:gsLst>
          <a:path path="circle">
            <a:fillToRect l="50000" t="130000" r="50000" b="-30000"/>
          </a:path>
          <a:tileRect/>
        </a:gradFill>
        <a:ln>
          <a:noFill/>
        </a:ln>
      </a:spPr>
      <a:bodyPr rtlCol="0" anchor="ctr"/>
      <a:lstStyle>
        <a:defPPr algn="ctr">
          <a:defRPr sz="2000" b="1" dirty="0" smtClean="0">
            <a:solidFill>
              <a:schemeClr val="bg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2016-VI主题-蓝" id="{1B918C6D-2D61-4306-88BA-3CA31BAAF13F}" vid="{A734D909-B61D-48C4-8B37-4CE497344009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2016-VI主题-蓝</Template>
  <TotalTime>78442</TotalTime>
  <Words>7357</Words>
  <Application>Microsoft Office PowerPoint</Application>
  <PresentationFormat>화면 슬라이드 쇼(4:3)</PresentationFormat>
  <Paragraphs>1136</Paragraphs>
  <Slides>52</Slides>
  <Notes>52</Notes>
  <HiddenSlides>0</HiddenSlides>
  <MMClips>2</MMClips>
  <ScaleCrop>false</ScaleCrop>
  <HeadingPairs>
    <vt:vector size="6" baseType="variant">
      <vt:variant>
        <vt:lpstr>사용한 글꼴</vt:lpstr>
      </vt:variant>
      <vt:variant>
        <vt:i4>10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52</vt:i4>
      </vt:variant>
    </vt:vector>
  </HeadingPairs>
  <TitlesOfParts>
    <vt:vector size="63" baseType="lpstr">
      <vt:lpstr>等线</vt:lpstr>
      <vt:lpstr>等线 Light</vt:lpstr>
      <vt:lpstr>Microsoft YaHei</vt:lpstr>
      <vt:lpstr>Microsoft YaHei</vt:lpstr>
      <vt:lpstr>宋体</vt:lpstr>
      <vt:lpstr>맑은 고딕</vt:lpstr>
      <vt:lpstr>Arial</vt:lpstr>
      <vt:lpstr>Arial Black</vt:lpstr>
      <vt:lpstr>Calibri</vt:lpstr>
      <vt:lpstr>Wingdings</vt:lpstr>
      <vt:lpstr>2016-VI主题-蓝</vt:lpstr>
      <vt:lpstr>Competition of Social Opinions  on Two-Layer Networks</vt:lpstr>
      <vt:lpstr>Contents</vt:lpstr>
      <vt:lpstr>Background</vt:lpstr>
      <vt:lpstr>Background</vt:lpstr>
      <vt:lpstr>Research Direction</vt:lpstr>
      <vt:lpstr>Research Direction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Simulation Results</vt:lpstr>
      <vt:lpstr>Competition on a two-layer network with various structures</vt:lpstr>
      <vt:lpstr>Competition on a two-layer network with various structures</vt:lpstr>
      <vt:lpstr>Competition on a two-layer network with various structures</vt:lpstr>
      <vt:lpstr>Competition on a two-layer network with various structures</vt:lpstr>
      <vt:lpstr>Competition on a two-layer network with various structures</vt:lpstr>
      <vt:lpstr>Competition on a two-layer network with various structures</vt:lpstr>
      <vt:lpstr>Competition on a two-layer network with various structures</vt:lpstr>
      <vt:lpstr>Competition on a two-layer network with various structures</vt:lpstr>
      <vt:lpstr>Competition on a two-layer network with various structures</vt:lpstr>
      <vt:lpstr>Competition on a two-layer network with various structures</vt:lpstr>
      <vt:lpstr>Competition on a two-layer network with various structures</vt:lpstr>
      <vt:lpstr>Competition on a two-layer network with various structures</vt:lpstr>
      <vt:lpstr>Competition on a two-layer network with various structures</vt:lpstr>
      <vt:lpstr>Competition with different updating rules</vt:lpstr>
      <vt:lpstr>Competition with different updating rules</vt:lpstr>
      <vt:lpstr>Competition with different updating rules</vt:lpstr>
      <vt:lpstr>Competition with different updating rules</vt:lpstr>
      <vt:lpstr>Competition with different updating rules</vt:lpstr>
      <vt:lpstr>Competition with different updating rules</vt:lpstr>
      <vt:lpstr>Competition with different updating rules</vt:lpstr>
      <vt:lpstr>Competition with different updating rules</vt:lpstr>
      <vt:lpstr>Competition with different updating rules</vt:lpstr>
      <vt:lpstr>Influences of key nodes on competition</vt:lpstr>
      <vt:lpstr>PowerPoint 프레젠테이션</vt:lpstr>
      <vt:lpstr>Influences of key nodes on competition</vt:lpstr>
      <vt:lpstr>Influences of key nodes on competition</vt:lpstr>
      <vt:lpstr>Influences of key nodes on competition</vt:lpstr>
      <vt:lpstr>Influences of key nodes on competition</vt:lpstr>
      <vt:lpstr>Influences of key nodes on competition</vt:lpstr>
      <vt:lpstr>Influences of key nodes on competition</vt:lpstr>
      <vt:lpstr>Influences of key nodes on competition</vt:lpstr>
      <vt:lpstr>Influences of key nodes on competition</vt:lpstr>
      <vt:lpstr>Influences of key nodes on competition</vt:lpstr>
      <vt:lpstr>Summary(1)</vt:lpstr>
      <vt:lpstr>Summary(2)</vt:lpstr>
      <vt:lpstr>Discussion and Future work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沈小丹</dc:creator>
  <cp:lastModifiedBy>Purple</cp:lastModifiedBy>
  <cp:revision>790</cp:revision>
  <cp:lastPrinted>2019-07-22T07:01:49Z</cp:lastPrinted>
  <dcterms:created xsi:type="dcterms:W3CDTF">2016-04-20T02:59:17Z</dcterms:created>
  <dcterms:modified xsi:type="dcterms:W3CDTF">2020-01-14T09:31:12Z</dcterms:modified>
</cp:coreProperties>
</file>